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drawings/drawing2.xml" ContentType="application/vnd.openxmlformats-officedocument.drawingml.chartshapes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70" r:id="rId2"/>
    <p:sldId id="271" r:id="rId3"/>
    <p:sldId id="272" r:id="rId4"/>
    <p:sldId id="320" r:id="rId5"/>
    <p:sldId id="321" r:id="rId6"/>
    <p:sldId id="322" r:id="rId7"/>
    <p:sldId id="273" r:id="rId8"/>
    <p:sldId id="276" r:id="rId9"/>
    <p:sldId id="277" r:id="rId10"/>
    <p:sldId id="274" r:id="rId11"/>
    <p:sldId id="275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8" r:id="rId22"/>
    <p:sldId id="289" r:id="rId23"/>
    <p:sldId id="290" r:id="rId24"/>
    <p:sldId id="317" r:id="rId25"/>
    <p:sldId id="292" r:id="rId26"/>
    <p:sldId id="293" r:id="rId27"/>
    <p:sldId id="318" r:id="rId28"/>
    <p:sldId id="294" r:id="rId29"/>
    <p:sldId id="311" r:id="rId30"/>
    <p:sldId id="319" r:id="rId31"/>
    <p:sldId id="295" r:id="rId32"/>
    <p:sldId id="312" r:id="rId33"/>
    <p:sldId id="314" r:id="rId34"/>
    <p:sldId id="299" r:id="rId35"/>
    <p:sldId id="315" r:id="rId36"/>
    <p:sldId id="300" r:id="rId37"/>
    <p:sldId id="316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25" r:id="rId48"/>
    <p:sldId id="310" r:id="rId49"/>
    <p:sldId id="324" r:id="rId5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김해린" initials="김해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C"/>
    <a:srgbClr val="003366"/>
    <a:srgbClr val="1443AC"/>
    <a:srgbClr val="1438AC"/>
    <a:srgbClr val="0040C0"/>
    <a:srgbClr val="FEFEFE"/>
    <a:srgbClr val="FCF4F2"/>
    <a:srgbClr val="FFFFFF"/>
    <a:srgbClr val="FFFBEF"/>
    <a:srgbClr val="FE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99" autoAdjust="0"/>
    <p:restoredTop sz="77958" autoAdjust="0"/>
  </p:normalViewPr>
  <p:slideViewPr>
    <p:cSldViewPr snapToGrid="0" showGuides="1">
      <p:cViewPr varScale="1">
        <p:scale>
          <a:sx n="90" d="100"/>
          <a:sy n="90" d="100"/>
        </p:scale>
        <p:origin x="255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GIS\&#50641;&#49472;&#45936;&#51060;&#53552;\&#48516;&#49437;&#53685;&#44228;&#44208;&#44284;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GIS\&#50641;&#49472;&#45936;&#51060;&#53552;\&#48516;&#49437;&#53685;&#44228;&#44208;&#44284;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GIS\&#50641;&#49472;&#45936;&#51060;&#53552;\&#48516;&#49437;&#53685;&#44228;&#44208;&#44284;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GIS\&#50641;&#49472;&#45936;&#51060;&#53552;\&#48516;&#49437;&#53685;&#44228;&#44208;&#44284;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GIS\&#50641;&#49472;&#45936;&#51060;&#53552;\&#48516;&#49437;&#53685;&#44228;&#44208;&#44284;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GIS\&#50641;&#49472;&#45936;&#51060;&#53552;\&#48516;&#49437;&#53685;&#44228;&#44208;&#44284;.xlsx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GIS\&#50641;&#49472;&#45936;&#51060;&#53552;\&#48516;&#49437;&#53685;&#44228;&#44208;&#44284;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GIS\&#50641;&#49472;&#45936;&#51060;&#53552;\&#48516;&#49437;&#53685;&#44228;&#44208;&#44284;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GIS\&#50641;&#49472;&#45936;&#51060;&#53552;\&#48516;&#49437;&#53685;&#44228;&#44208;&#44284;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GIS\&#50641;&#49472;&#45936;&#51060;&#53552;\&#48516;&#49437;&#53685;&#44228;&#44208;&#4428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9"/>
    </mc:Choice>
    <mc:Fallback>
      <c:style val="9"/>
    </mc:Fallback>
  </mc:AlternateContent>
  <c:chart>
    <c:title>
      <c:tx>
        <c:rich>
          <a:bodyPr rot="0" vert="horz"/>
          <a:lstStyle/>
          <a:p>
            <a:pPr>
              <a:defRPr b="0"/>
            </a:pPr>
            <a:r>
              <a:rPr lang="en-US" b="0"/>
              <a:t>Cumulative number of tourists</a:t>
            </a:r>
            <a:endParaRPr lang="ko-KR" b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24750787401575"/>
          <c:y val="0.18498613032471101"/>
          <c:w val="0.76774921259842499"/>
          <c:h val="0.690212915232644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전체분석!$D$19</c:f>
              <c:strCache>
                <c:ptCount val="1"/>
                <c:pt idx="0">
                  <c:v>관광객수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전체분석!$C$20:$C$29</c:f>
              <c:strCache>
                <c:ptCount val="10"/>
                <c:pt idx="0">
                  <c:v>N01</c:v>
                </c:pt>
                <c:pt idx="1">
                  <c:v>N02</c:v>
                </c:pt>
                <c:pt idx="2">
                  <c:v>N03</c:v>
                </c:pt>
                <c:pt idx="3">
                  <c:v>N04</c:v>
                </c:pt>
                <c:pt idx="4">
                  <c:v>N05</c:v>
                </c:pt>
                <c:pt idx="5">
                  <c:v>N06</c:v>
                </c:pt>
                <c:pt idx="6">
                  <c:v>N07</c:v>
                </c:pt>
                <c:pt idx="7">
                  <c:v>N08</c:v>
                </c:pt>
                <c:pt idx="8">
                  <c:v>N09</c:v>
                </c:pt>
                <c:pt idx="9">
                  <c:v>N10</c:v>
                </c:pt>
              </c:strCache>
            </c:strRef>
          </c:cat>
          <c:val>
            <c:numRef>
              <c:f>전체분석!$D$20:$D$29</c:f>
              <c:numCache>
                <c:formatCode>#,##0_ </c:formatCode>
                <c:ptCount val="10"/>
                <c:pt idx="0">
                  <c:v>800937</c:v>
                </c:pt>
                <c:pt idx="1">
                  <c:v>555390</c:v>
                </c:pt>
                <c:pt idx="2">
                  <c:v>70457</c:v>
                </c:pt>
                <c:pt idx="3">
                  <c:v>76887</c:v>
                </c:pt>
                <c:pt idx="4">
                  <c:v>5765</c:v>
                </c:pt>
                <c:pt idx="5">
                  <c:v>76736</c:v>
                </c:pt>
                <c:pt idx="6">
                  <c:v>34522</c:v>
                </c:pt>
                <c:pt idx="7">
                  <c:v>17327</c:v>
                </c:pt>
                <c:pt idx="8">
                  <c:v>32605</c:v>
                </c:pt>
                <c:pt idx="9">
                  <c:v>103992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14-4555-BF3C-B0AC8C66C2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142949200"/>
        <c:axId val="2142919648"/>
      </c:barChart>
      <c:catAx>
        <c:axId val="2142949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en-KR"/>
          </a:p>
        </c:txPr>
        <c:crossAx val="2142919648"/>
        <c:crosses val="autoZero"/>
        <c:auto val="1"/>
        <c:lblAlgn val="ctr"/>
        <c:lblOffset val="100"/>
        <c:noMultiLvlLbl val="0"/>
      </c:catAx>
      <c:valAx>
        <c:axId val="2142919648"/>
        <c:scaling>
          <c:orientation val="minMax"/>
        </c:scaling>
        <c:delete val="0"/>
        <c:axPos val="l"/>
        <c:majorGridlines/>
        <c:numFmt formatCode="#,##0_ " sourceLinked="1"/>
        <c:majorTickMark val="none"/>
        <c:minorTickMark val="none"/>
        <c:tickLblPos val="nextTo"/>
        <c:spPr>
          <a:ln w="6350">
            <a:noFill/>
          </a:ln>
        </c:spPr>
        <c:txPr>
          <a:bodyPr rot="-60000000" vert="horz"/>
          <a:lstStyle/>
          <a:p>
            <a:pPr>
              <a:defRPr/>
            </a:pPr>
            <a:endParaRPr lang="en-KR"/>
          </a:p>
        </c:txPr>
        <c:crossAx val="21429492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>
          <a:latin typeface="+mj-lt"/>
          <a:ea typeface="나눔바른고딕 UltraLight" panose="020B0603020101020101" pitchFamily="50" charset="-127"/>
        </a:defRPr>
      </a:pPr>
      <a:endParaRPr lang="en-K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주요지점분석!$L$210</c:f>
              <c:strCache>
                <c:ptCount val="1"/>
                <c:pt idx="0">
                  <c:v>방문자수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9E4-8044-A179-BD127814FBF0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9E4-8044-A179-BD127814FBF0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9E4-8044-A179-BD127814FBF0}"/>
              </c:ext>
            </c:extLst>
          </c:dPt>
          <c:cat>
            <c:strRef>
              <c:f>주요지점분석!$K$211:$K$222</c:f>
              <c:strCache>
                <c:ptCount val="12"/>
                <c:pt idx="0">
                  <c:v>00~02</c:v>
                </c:pt>
                <c:pt idx="1">
                  <c:v>02~04</c:v>
                </c:pt>
                <c:pt idx="2">
                  <c:v>04~06</c:v>
                </c:pt>
                <c:pt idx="3">
                  <c:v>06~08</c:v>
                </c:pt>
                <c:pt idx="4">
                  <c:v>08~10</c:v>
                </c:pt>
                <c:pt idx="5">
                  <c:v>10~12</c:v>
                </c:pt>
                <c:pt idx="6">
                  <c:v>12~14</c:v>
                </c:pt>
                <c:pt idx="7">
                  <c:v>14~16</c:v>
                </c:pt>
                <c:pt idx="8">
                  <c:v>16~18</c:v>
                </c:pt>
                <c:pt idx="9">
                  <c:v>18~20</c:v>
                </c:pt>
                <c:pt idx="10">
                  <c:v>20~22</c:v>
                </c:pt>
                <c:pt idx="11">
                  <c:v>22~24</c:v>
                </c:pt>
              </c:strCache>
            </c:strRef>
          </c:cat>
          <c:val>
            <c:numRef>
              <c:f>주요지점분석!$L$211:$L$222</c:f>
              <c:numCache>
                <c:formatCode>#,##0_ </c:formatCode>
                <c:ptCount val="12"/>
                <c:pt idx="0">
                  <c:v>3853</c:v>
                </c:pt>
                <c:pt idx="1">
                  <c:v>1830</c:v>
                </c:pt>
                <c:pt idx="2">
                  <c:v>806</c:v>
                </c:pt>
                <c:pt idx="3">
                  <c:v>462</c:v>
                </c:pt>
                <c:pt idx="4">
                  <c:v>1222</c:v>
                </c:pt>
                <c:pt idx="5">
                  <c:v>2920</c:v>
                </c:pt>
                <c:pt idx="6">
                  <c:v>3484</c:v>
                </c:pt>
                <c:pt idx="7">
                  <c:v>3975</c:v>
                </c:pt>
                <c:pt idx="8">
                  <c:v>4788</c:v>
                </c:pt>
                <c:pt idx="9">
                  <c:v>4779</c:v>
                </c:pt>
                <c:pt idx="10">
                  <c:v>6072</c:v>
                </c:pt>
                <c:pt idx="11">
                  <c:v>6568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3D-4C76-8186-8EB11B4C1C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5"/>
        <c:axId val="-2145221024"/>
        <c:axId val="-2145297504"/>
      </c:barChart>
      <c:catAx>
        <c:axId val="-2145221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KR"/>
          </a:p>
        </c:txPr>
        <c:crossAx val="-2145297504"/>
        <c:crosses val="autoZero"/>
        <c:auto val="1"/>
        <c:lblAlgn val="ctr"/>
        <c:lblOffset val="100"/>
        <c:noMultiLvlLbl val="0"/>
      </c:catAx>
      <c:valAx>
        <c:axId val="-2145297504"/>
        <c:scaling>
          <c:orientation val="minMax"/>
        </c:scaling>
        <c:delete val="1"/>
        <c:axPos val="l"/>
        <c:numFmt formatCode="#,##0_ " sourceLinked="1"/>
        <c:majorTickMark val="none"/>
        <c:minorTickMark val="none"/>
        <c:tickLblPos val="nextTo"/>
        <c:crossAx val="-2145221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K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invertIfNegative val="0"/>
          <c:cat>
            <c:strRef>
              <c:f>Sheet1!$A$2:$A$11</c:f>
              <c:strCache>
                <c:ptCount val="10"/>
                <c:pt idx="0">
                  <c:v>N01</c:v>
                </c:pt>
                <c:pt idx="1">
                  <c:v>N02</c:v>
                </c:pt>
                <c:pt idx="2">
                  <c:v>N03</c:v>
                </c:pt>
                <c:pt idx="3">
                  <c:v>N04</c:v>
                </c:pt>
                <c:pt idx="4">
                  <c:v>N05</c:v>
                </c:pt>
                <c:pt idx="5">
                  <c:v>N06</c:v>
                </c:pt>
                <c:pt idx="6">
                  <c:v>N07</c:v>
                </c:pt>
                <c:pt idx="7">
                  <c:v>N08</c:v>
                </c:pt>
                <c:pt idx="8">
                  <c:v>N09</c:v>
                </c:pt>
                <c:pt idx="9">
                  <c:v>N10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3939</c:v>
                </c:pt>
                <c:pt idx="1">
                  <c:v>1337</c:v>
                </c:pt>
                <c:pt idx="2">
                  <c:v>89</c:v>
                </c:pt>
                <c:pt idx="3">
                  <c:v>427</c:v>
                </c:pt>
                <c:pt idx="4">
                  <c:v>26</c:v>
                </c:pt>
                <c:pt idx="5">
                  <c:v>341</c:v>
                </c:pt>
                <c:pt idx="6">
                  <c:v>63</c:v>
                </c:pt>
                <c:pt idx="7">
                  <c:v>49</c:v>
                </c:pt>
                <c:pt idx="8">
                  <c:v>44</c:v>
                </c:pt>
                <c:pt idx="9">
                  <c:v>339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AA-F640-9F06-84F50A4E07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5"/>
        <c:axId val="-2131027136"/>
        <c:axId val="-2133594704"/>
      </c:barChart>
      <c:catAx>
        <c:axId val="-2131027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200">
                <a:solidFill>
                  <a:schemeClr val="bg1"/>
                </a:solidFill>
                <a:latin typeface="+mj-lt"/>
              </a:defRPr>
            </a:pPr>
            <a:endParaRPr lang="en-KR"/>
          </a:p>
        </c:txPr>
        <c:crossAx val="-2133594704"/>
        <c:crosses val="autoZero"/>
        <c:auto val="1"/>
        <c:lblAlgn val="ctr"/>
        <c:lblOffset val="100"/>
        <c:noMultiLvlLbl val="0"/>
      </c:catAx>
      <c:valAx>
        <c:axId val="-21335947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1027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K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Sheet1!$A$2:$A$13</c:f>
              <c:strCache>
                <c:ptCount val="12"/>
                <c:pt idx="0">
                  <c:v>00~02</c:v>
                </c:pt>
                <c:pt idx="1">
                  <c:v>02~04</c:v>
                </c:pt>
                <c:pt idx="2">
                  <c:v>04~06</c:v>
                </c:pt>
                <c:pt idx="3">
                  <c:v>06~08</c:v>
                </c:pt>
                <c:pt idx="4">
                  <c:v>08~10</c:v>
                </c:pt>
                <c:pt idx="5">
                  <c:v>10~12</c:v>
                </c:pt>
                <c:pt idx="6">
                  <c:v>12~14</c:v>
                </c:pt>
                <c:pt idx="7">
                  <c:v>14~16</c:v>
                </c:pt>
                <c:pt idx="8">
                  <c:v>16~18</c:v>
                </c:pt>
                <c:pt idx="9">
                  <c:v>18~20</c:v>
                </c:pt>
                <c:pt idx="10">
                  <c:v>20~22</c:v>
                </c:pt>
                <c:pt idx="11">
                  <c:v>22~24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99</c:v>
                </c:pt>
                <c:pt idx="1">
                  <c:v>49</c:v>
                </c:pt>
                <c:pt idx="2">
                  <c:v>29</c:v>
                </c:pt>
                <c:pt idx="3">
                  <c:v>111</c:v>
                </c:pt>
                <c:pt idx="4">
                  <c:v>407</c:v>
                </c:pt>
                <c:pt idx="5">
                  <c:v>1020</c:v>
                </c:pt>
                <c:pt idx="6">
                  <c:v>1018</c:v>
                </c:pt>
                <c:pt idx="7">
                  <c:v>1077</c:v>
                </c:pt>
                <c:pt idx="8">
                  <c:v>1069</c:v>
                </c:pt>
                <c:pt idx="9">
                  <c:v>897</c:v>
                </c:pt>
                <c:pt idx="10">
                  <c:v>545</c:v>
                </c:pt>
                <c:pt idx="11">
                  <c:v>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E0-E644-89E4-9A3EBE01FF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5"/>
        <c:axId val="-2121584144"/>
        <c:axId val="-2138098880"/>
      </c:barChart>
      <c:catAx>
        <c:axId val="-212158414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-2138098880"/>
        <c:crosses val="autoZero"/>
        <c:auto val="1"/>
        <c:lblAlgn val="ctr"/>
        <c:lblOffset val="100"/>
        <c:noMultiLvlLbl val="0"/>
      </c:catAx>
      <c:valAx>
        <c:axId val="-21380988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215841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>
          <a:solidFill>
            <a:schemeClr val="bg1"/>
          </a:solidFill>
          <a:latin typeface="+mj-lt"/>
        </a:defRPr>
      </a:pPr>
      <a:endParaRPr lang="en-KR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666666666666699"/>
          <c:y val="3.4375000000000003E-2"/>
          <c:w val="0.62083333333333302"/>
          <c:h val="0.9312500000000000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E7A7-EA42-9B70-D81F11EB4C0A}"/>
              </c:ext>
            </c:extLst>
          </c:dPt>
          <c:dPt>
            <c:idx val="5"/>
            <c:bubble3D val="0"/>
            <c:spPr>
              <a:solidFill>
                <a:schemeClr val="accent6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E7A7-EA42-9B70-D81F11EB4C0A}"/>
              </c:ext>
            </c:extLst>
          </c:dPt>
          <c:dPt>
            <c:idx val="9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5-E7A7-EA42-9B70-D81F11EB4C0A}"/>
              </c:ext>
            </c:extLst>
          </c:dPt>
          <c:cat>
            <c:strRef>
              <c:f>Sheet1!$A$2:$A$11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682</c:v>
                </c:pt>
                <c:pt idx="1">
                  <c:v>1643</c:v>
                </c:pt>
                <c:pt idx="2">
                  <c:v>301</c:v>
                </c:pt>
                <c:pt idx="3">
                  <c:v>420</c:v>
                </c:pt>
                <c:pt idx="4">
                  <c:v>68</c:v>
                </c:pt>
                <c:pt idx="5">
                  <c:v>1654</c:v>
                </c:pt>
                <c:pt idx="6">
                  <c:v>240</c:v>
                </c:pt>
                <c:pt idx="7">
                  <c:v>141</c:v>
                </c:pt>
                <c:pt idx="8">
                  <c:v>109</c:v>
                </c:pt>
                <c:pt idx="9">
                  <c:v>1395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7A7-EA42-9B70-D81F11EB4C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KR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Sheet1!$A$2:$A$11</c:f>
              <c:strCache>
                <c:ptCount val="10"/>
                <c:pt idx="0">
                  <c:v>N01</c:v>
                </c:pt>
                <c:pt idx="1">
                  <c:v>N02</c:v>
                </c:pt>
                <c:pt idx="2">
                  <c:v>N03</c:v>
                </c:pt>
                <c:pt idx="3">
                  <c:v>N04</c:v>
                </c:pt>
                <c:pt idx="4">
                  <c:v>N05</c:v>
                </c:pt>
                <c:pt idx="5">
                  <c:v>N06</c:v>
                </c:pt>
                <c:pt idx="6">
                  <c:v>N07</c:v>
                </c:pt>
                <c:pt idx="7">
                  <c:v>N08</c:v>
                </c:pt>
                <c:pt idx="8">
                  <c:v>N09</c:v>
                </c:pt>
                <c:pt idx="9">
                  <c:v>N10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1873</c:v>
                </c:pt>
                <c:pt idx="1">
                  <c:v>1021</c:v>
                </c:pt>
                <c:pt idx="2">
                  <c:v>428</c:v>
                </c:pt>
                <c:pt idx="3">
                  <c:v>92</c:v>
                </c:pt>
                <c:pt idx="4">
                  <c:v>3</c:v>
                </c:pt>
                <c:pt idx="5">
                  <c:v>345</c:v>
                </c:pt>
                <c:pt idx="6">
                  <c:v>153</c:v>
                </c:pt>
                <c:pt idx="7">
                  <c:v>40</c:v>
                </c:pt>
                <c:pt idx="8">
                  <c:v>368</c:v>
                </c:pt>
                <c:pt idx="9">
                  <c:v>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12-8D42-A618-B8F7FEAF55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5"/>
        <c:axId val="-2117692320"/>
        <c:axId val="-2117689328"/>
      </c:barChart>
      <c:catAx>
        <c:axId val="-21176923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-2117689328"/>
        <c:crosses val="autoZero"/>
        <c:auto val="1"/>
        <c:lblAlgn val="ctr"/>
        <c:lblOffset val="100"/>
        <c:noMultiLvlLbl val="0"/>
      </c:catAx>
      <c:valAx>
        <c:axId val="-211768932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17692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>
          <a:solidFill>
            <a:schemeClr val="bg1"/>
          </a:solidFill>
          <a:latin typeface="+mj-lt"/>
        </a:defRPr>
      </a:pPr>
      <a:endParaRPr lang="en-KR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Sheet1!$A$2:$A$13</c:f>
              <c:strCache>
                <c:ptCount val="12"/>
                <c:pt idx="0">
                  <c:v>00~02</c:v>
                </c:pt>
                <c:pt idx="1">
                  <c:v>02~04</c:v>
                </c:pt>
                <c:pt idx="2">
                  <c:v>04~06</c:v>
                </c:pt>
                <c:pt idx="3">
                  <c:v>06~08</c:v>
                </c:pt>
                <c:pt idx="4">
                  <c:v>08~10</c:v>
                </c:pt>
                <c:pt idx="5">
                  <c:v>10~12</c:v>
                </c:pt>
                <c:pt idx="6">
                  <c:v>12~14</c:v>
                </c:pt>
                <c:pt idx="7">
                  <c:v>14~16</c:v>
                </c:pt>
                <c:pt idx="8">
                  <c:v>16~18</c:v>
                </c:pt>
                <c:pt idx="9">
                  <c:v>18~20</c:v>
                </c:pt>
                <c:pt idx="10">
                  <c:v>20~22</c:v>
                </c:pt>
                <c:pt idx="11">
                  <c:v>22~24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168</c:v>
                </c:pt>
                <c:pt idx="1">
                  <c:v>42</c:v>
                </c:pt>
                <c:pt idx="2">
                  <c:v>28</c:v>
                </c:pt>
                <c:pt idx="3">
                  <c:v>42</c:v>
                </c:pt>
                <c:pt idx="4">
                  <c:v>184</c:v>
                </c:pt>
                <c:pt idx="5">
                  <c:v>463</c:v>
                </c:pt>
                <c:pt idx="6">
                  <c:v>632</c:v>
                </c:pt>
                <c:pt idx="7">
                  <c:v>604</c:v>
                </c:pt>
                <c:pt idx="8">
                  <c:v>734</c:v>
                </c:pt>
                <c:pt idx="9">
                  <c:v>732</c:v>
                </c:pt>
                <c:pt idx="10">
                  <c:v>619</c:v>
                </c:pt>
                <c:pt idx="11">
                  <c:v>426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F1-5D47-ACB1-D1B5F4C81C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5"/>
        <c:axId val="-2117603040"/>
        <c:axId val="-2117600048"/>
      </c:barChart>
      <c:catAx>
        <c:axId val="-211760304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-2117600048"/>
        <c:crosses val="autoZero"/>
        <c:auto val="1"/>
        <c:lblAlgn val="ctr"/>
        <c:lblOffset val="100"/>
        <c:noMultiLvlLbl val="0"/>
      </c:catAx>
      <c:valAx>
        <c:axId val="-21176000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176030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>
          <a:solidFill>
            <a:schemeClr val="bg1"/>
          </a:solidFill>
          <a:latin typeface="+mj-lt"/>
        </a:defRPr>
      </a:pPr>
      <a:endParaRPr lang="en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9"/>
    </mc:Choice>
    <mc:Fallback>
      <c:style val="9"/>
    </mc:Fallback>
  </mc:AlternateContent>
  <c:chart>
    <c:title>
      <c:tx>
        <c:rich>
          <a:bodyPr rot="0" vert="horz"/>
          <a:lstStyle/>
          <a:p>
            <a:pPr>
              <a:defRPr b="0"/>
            </a:pPr>
            <a:r>
              <a:rPr lang="en-US" b="0"/>
              <a:t>Cumulative number of tourists</a:t>
            </a:r>
            <a:endParaRPr lang="ko-KR" b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9338715410854401"/>
          <c:y val="0.158527061027779"/>
          <c:w val="0.80661284589145599"/>
          <c:h val="0.611822763315029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전체분석!$D$3</c:f>
              <c:strCache>
                <c:ptCount val="1"/>
                <c:pt idx="0">
                  <c:v>관광객수</c:v>
                </c:pt>
              </c:strCache>
            </c:strRef>
          </c:tx>
          <c:invertIfNegative val="0"/>
          <c:cat>
            <c:strRef>
              <c:f>전체분석!$C$4:$C$15</c:f>
              <c:strCache>
                <c:ptCount val="12"/>
                <c:pt idx="0">
                  <c:v>00~02</c:v>
                </c:pt>
                <c:pt idx="1">
                  <c:v>02~04</c:v>
                </c:pt>
                <c:pt idx="2">
                  <c:v>04~06</c:v>
                </c:pt>
                <c:pt idx="3">
                  <c:v>06~08</c:v>
                </c:pt>
                <c:pt idx="4">
                  <c:v>08~10</c:v>
                </c:pt>
                <c:pt idx="5">
                  <c:v>10~12</c:v>
                </c:pt>
                <c:pt idx="6">
                  <c:v>12~14</c:v>
                </c:pt>
                <c:pt idx="7">
                  <c:v>14~16</c:v>
                </c:pt>
                <c:pt idx="8">
                  <c:v>16~18</c:v>
                </c:pt>
                <c:pt idx="9">
                  <c:v>18~20</c:v>
                </c:pt>
                <c:pt idx="10">
                  <c:v>20~22</c:v>
                </c:pt>
                <c:pt idx="11">
                  <c:v>22~24</c:v>
                </c:pt>
              </c:strCache>
            </c:strRef>
          </c:cat>
          <c:val>
            <c:numRef>
              <c:f>전체분석!$D$4:$D$15</c:f>
              <c:numCache>
                <c:formatCode>#,##0_ </c:formatCode>
                <c:ptCount val="12"/>
                <c:pt idx="0">
                  <c:v>37410</c:v>
                </c:pt>
                <c:pt idx="1">
                  <c:v>12109</c:v>
                </c:pt>
                <c:pt idx="2">
                  <c:v>10955</c:v>
                </c:pt>
                <c:pt idx="3">
                  <c:v>37094</c:v>
                </c:pt>
                <c:pt idx="4">
                  <c:v>136131</c:v>
                </c:pt>
                <c:pt idx="5">
                  <c:v>243752</c:v>
                </c:pt>
                <c:pt idx="6">
                  <c:v>250734</c:v>
                </c:pt>
                <c:pt idx="7">
                  <c:v>255606</c:v>
                </c:pt>
                <c:pt idx="8">
                  <c:v>276330</c:v>
                </c:pt>
                <c:pt idx="9">
                  <c:v>231408</c:v>
                </c:pt>
                <c:pt idx="10">
                  <c:v>169602</c:v>
                </c:pt>
                <c:pt idx="11">
                  <c:v>113487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59-4C6A-BAA9-9F12303CB0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2145040736"/>
        <c:axId val="2147369168"/>
      </c:barChart>
      <c:catAx>
        <c:axId val="-2145040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 sz="1200"/>
            </a:pPr>
            <a:endParaRPr lang="en-KR"/>
          </a:p>
        </c:txPr>
        <c:crossAx val="2147369168"/>
        <c:crosses val="autoZero"/>
        <c:auto val="1"/>
        <c:lblAlgn val="ctr"/>
        <c:lblOffset val="100"/>
        <c:noMultiLvlLbl val="0"/>
      </c:catAx>
      <c:valAx>
        <c:axId val="2147369168"/>
        <c:scaling>
          <c:orientation val="minMax"/>
        </c:scaling>
        <c:delete val="0"/>
        <c:axPos val="l"/>
        <c:majorGridlines/>
        <c:numFmt formatCode="#,##0_ " sourceLinked="1"/>
        <c:majorTickMark val="none"/>
        <c:minorTickMark val="none"/>
        <c:tickLblPos val="nextTo"/>
        <c:spPr>
          <a:ln w="6350">
            <a:noFill/>
          </a:ln>
        </c:spPr>
        <c:txPr>
          <a:bodyPr rot="-60000000" vert="horz"/>
          <a:lstStyle/>
          <a:p>
            <a:pPr>
              <a:defRPr/>
            </a:pPr>
            <a:endParaRPr lang="en-KR"/>
          </a:p>
        </c:txPr>
        <c:crossAx val="-21450407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>
          <a:latin typeface="+mj-lt"/>
          <a:ea typeface="나눔바른고딕 UltraLight" panose="020B0603020101020101" pitchFamily="50" charset="-127"/>
        </a:defRPr>
      </a:pPr>
      <a:endParaRPr lang="en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주요지점분석!$L$15</c:f>
              <c:strCache>
                <c:ptCount val="1"/>
                <c:pt idx="0">
                  <c:v>방문자수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주요지점분석!$K$16:$K$27</c:f>
              <c:strCache>
                <c:ptCount val="12"/>
                <c:pt idx="0">
                  <c:v>00~02</c:v>
                </c:pt>
                <c:pt idx="1">
                  <c:v>02~04</c:v>
                </c:pt>
                <c:pt idx="2">
                  <c:v>04~06</c:v>
                </c:pt>
                <c:pt idx="3">
                  <c:v>06~08</c:v>
                </c:pt>
                <c:pt idx="4">
                  <c:v>08~10</c:v>
                </c:pt>
                <c:pt idx="5">
                  <c:v>10~12</c:v>
                </c:pt>
                <c:pt idx="6">
                  <c:v>12~14</c:v>
                </c:pt>
                <c:pt idx="7">
                  <c:v>14~16</c:v>
                </c:pt>
                <c:pt idx="8">
                  <c:v>16~18</c:v>
                </c:pt>
                <c:pt idx="9">
                  <c:v>18~20</c:v>
                </c:pt>
                <c:pt idx="10">
                  <c:v>20~22</c:v>
                </c:pt>
                <c:pt idx="11">
                  <c:v>22~24</c:v>
                </c:pt>
              </c:strCache>
            </c:strRef>
          </c:cat>
          <c:val>
            <c:numRef>
              <c:f>주요지점분석!$L$16:$L$27</c:f>
              <c:numCache>
                <c:formatCode>General</c:formatCode>
                <c:ptCount val="12"/>
                <c:pt idx="0">
                  <c:v>21</c:v>
                </c:pt>
                <c:pt idx="1">
                  <c:v>6</c:v>
                </c:pt>
                <c:pt idx="2">
                  <c:v>5</c:v>
                </c:pt>
                <c:pt idx="3">
                  <c:v>16</c:v>
                </c:pt>
                <c:pt idx="4">
                  <c:v>460</c:v>
                </c:pt>
                <c:pt idx="5">
                  <c:v>1677</c:v>
                </c:pt>
                <c:pt idx="6">
                  <c:v>1594</c:v>
                </c:pt>
                <c:pt idx="7">
                  <c:v>1250</c:v>
                </c:pt>
                <c:pt idx="8">
                  <c:v>584</c:v>
                </c:pt>
                <c:pt idx="9">
                  <c:v>513</c:v>
                </c:pt>
                <c:pt idx="10">
                  <c:v>190</c:v>
                </c:pt>
                <c:pt idx="1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54-4CC2-84D4-16CFA0A120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45440960"/>
        <c:axId val="-2145581248"/>
      </c:barChart>
      <c:catAx>
        <c:axId val="-2145440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KR"/>
          </a:p>
        </c:txPr>
        <c:crossAx val="-2145581248"/>
        <c:crosses val="autoZero"/>
        <c:auto val="1"/>
        <c:lblAlgn val="ctr"/>
        <c:lblOffset val="100"/>
        <c:noMultiLvlLbl val="0"/>
      </c:catAx>
      <c:valAx>
        <c:axId val="-21455812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45440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200">
          <a:solidFill>
            <a:schemeClr val="bg1"/>
          </a:solidFill>
          <a:latin typeface="+mj-lt"/>
        </a:defRPr>
      </a:pPr>
      <a:endParaRPr lang="en-KR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35775542094099"/>
          <c:y val="0.26590212674761499"/>
          <c:w val="0.84985419751212998"/>
          <c:h val="0.602077678234445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주요지점분석!$L$2</c:f>
              <c:strCache>
                <c:ptCount val="1"/>
                <c:pt idx="0">
                  <c:v>방문자수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주요지점분석!$K$3:$K$12</c:f>
              <c:strCache>
                <c:ptCount val="10"/>
                <c:pt idx="0">
                  <c:v>N01</c:v>
                </c:pt>
                <c:pt idx="1">
                  <c:v>N02</c:v>
                </c:pt>
                <c:pt idx="2">
                  <c:v>N03</c:v>
                </c:pt>
                <c:pt idx="3">
                  <c:v>N04</c:v>
                </c:pt>
                <c:pt idx="4">
                  <c:v>N05</c:v>
                </c:pt>
                <c:pt idx="5">
                  <c:v>N06</c:v>
                </c:pt>
                <c:pt idx="6">
                  <c:v>N07</c:v>
                </c:pt>
                <c:pt idx="7">
                  <c:v>N08</c:v>
                </c:pt>
                <c:pt idx="8">
                  <c:v>N09</c:v>
                </c:pt>
                <c:pt idx="9">
                  <c:v>N10</c:v>
                </c:pt>
              </c:strCache>
            </c:strRef>
          </c:cat>
          <c:val>
            <c:numRef>
              <c:f>주요지점분석!$L$3:$L$12</c:f>
              <c:numCache>
                <c:formatCode>General</c:formatCode>
                <c:ptCount val="10"/>
                <c:pt idx="0">
                  <c:v>4138</c:v>
                </c:pt>
                <c:pt idx="1">
                  <c:v>784</c:v>
                </c:pt>
                <c:pt idx="2">
                  <c:v>420</c:v>
                </c:pt>
                <c:pt idx="3">
                  <c:v>61</c:v>
                </c:pt>
                <c:pt idx="4">
                  <c:v>3</c:v>
                </c:pt>
                <c:pt idx="5">
                  <c:v>261</c:v>
                </c:pt>
                <c:pt idx="6">
                  <c:v>181</c:v>
                </c:pt>
                <c:pt idx="7">
                  <c:v>14</c:v>
                </c:pt>
                <c:pt idx="8">
                  <c:v>167</c:v>
                </c:pt>
                <c:pt idx="9">
                  <c:v>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77-43FF-9994-2FD50ECB17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47355872"/>
        <c:axId val="-2142416992"/>
      </c:barChart>
      <c:catAx>
        <c:axId val="2147355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KR"/>
          </a:p>
        </c:txPr>
        <c:crossAx val="-2142416992"/>
        <c:crosses val="autoZero"/>
        <c:auto val="1"/>
        <c:lblAlgn val="ctr"/>
        <c:lblOffset val="100"/>
        <c:noMultiLvlLbl val="0"/>
      </c:catAx>
      <c:valAx>
        <c:axId val="-2142416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47355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200">
          <a:solidFill>
            <a:schemeClr val="bg1"/>
          </a:solidFill>
          <a:latin typeface="+mj-lt"/>
        </a:defRPr>
      </a:pPr>
      <a:endParaRPr lang="en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35775542094099"/>
          <c:y val="0.26590212674761499"/>
          <c:w val="0.84985419751212998"/>
          <c:h val="0.602077678234445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주요지점분석!$L$2</c:f>
              <c:strCache>
                <c:ptCount val="1"/>
                <c:pt idx="0">
                  <c:v>방문자수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31-AF4D-9032-98B862666A93}"/>
              </c:ext>
            </c:extLst>
          </c:dPt>
          <c:cat>
            <c:strRef>
              <c:f>주요지점분석!$K$3:$K$12</c:f>
              <c:strCache>
                <c:ptCount val="10"/>
                <c:pt idx="0">
                  <c:v>N01</c:v>
                </c:pt>
                <c:pt idx="1">
                  <c:v>N02</c:v>
                </c:pt>
                <c:pt idx="2">
                  <c:v>N03</c:v>
                </c:pt>
                <c:pt idx="3">
                  <c:v>N04</c:v>
                </c:pt>
                <c:pt idx="4">
                  <c:v>N05</c:v>
                </c:pt>
                <c:pt idx="5">
                  <c:v>N06</c:v>
                </c:pt>
                <c:pt idx="6">
                  <c:v>N07</c:v>
                </c:pt>
                <c:pt idx="7">
                  <c:v>N08</c:v>
                </c:pt>
                <c:pt idx="8">
                  <c:v>N09</c:v>
                </c:pt>
                <c:pt idx="9">
                  <c:v>N10</c:v>
                </c:pt>
              </c:strCache>
            </c:strRef>
          </c:cat>
          <c:val>
            <c:numRef>
              <c:f>주요지점분석!$L$3:$L$12</c:f>
              <c:numCache>
                <c:formatCode>General</c:formatCode>
                <c:ptCount val="10"/>
                <c:pt idx="0">
                  <c:v>4138</c:v>
                </c:pt>
                <c:pt idx="1">
                  <c:v>784</c:v>
                </c:pt>
                <c:pt idx="2">
                  <c:v>420</c:v>
                </c:pt>
                <c:pt idx="3">
                  <c:v>61</c:v>
                </c:pt>
                <c:pt idx="4">
                  <c:v>3</c:v>
                </c:pt>
                <c:pt idx="5">
                  <c:v>261</c:v>
                </c:pt>
                <c:pt idx="6">
                  <c:v>181</c:v>
                </c:pt>
                <c:pt idx="7">
                  <c:v>14</c:v>
                </c:pt>
                <c:pt idx="8">
                  <c:v>167</c:v>
                </c:pt>
                <c:pt idx="9">
                  <c:v>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77-43FF-9994-2FD50ECB17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42736448"/>
        <c:axId val="-2142857744"/>
      </c:barChart>
      <c:catAx>
        <c:axId val="-2142736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KR"/>
          </a:p>
        </c:txPr>
        <c:crossAx val="-2142857744"/>
        <c:crosses val="autoZero"/>
        <c:auto val="1"/>
        <c:lblAlgn val="ctr"/>
        <c:lblOffset val="100"/>
        <c:noMultiLvlLbl val="0"/>
      </c:catAx>
      <c:valAx>
        <c:axId val="-2142857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42736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200">
          <a:solidFill>
            <a:schemeClr val="bg1"/>
          </a:solidFill>
          <a:latin typeface="+mj-lt"/>
        </a:defRPr>
      </a:pPr>
      <a:endParaRPr lang="en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주요지점분석!$L$15</c:f>
              <c:strCache>
                <c:ptCount val="1"/>
                <c:pt idx="0">
                  <c:v>방문자수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3A2-7B42-9399-F50AE9AF90B8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3A2-7B42-9399-F50AE9AF90B8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3A2-7B42-9399-F50AE9AF90B8}"/>
              </c:ext>
            </c:extLst>
          </c:dPt>
          <c:cat>
            <c:strRef>
              <c:f>주요지점분석!$K$16:$K$27</c:f>
              <c:strCache>
                <c:ptCount val="12"/>
                <c:pt idx="0">
                  <c:v>00~02</c:v>
                </c:pt>
                <c:pt idx="1">
                  <c:v>02~04</c:v>
                </c:pt>
                <c:pt idx="2">
                  <c:v>04~06</c:v>
                </c:pt>
                <c:pt idx="3">
                  <c:v>06~08</c:v>
                </c:pt>
                <c:pt idx="4">
                  <c:v>08~10</c:v>
                </c:pt>
                <c:pt idx="5">
                  <c:v>10~12</c:v>
                </c:pt>
                <c:pt idx="6">
                  <c:v>12~14</c:v>
                </c:pt>
                <c:pt idx="7">
                  <c:v>14~16</c:v>
                </c:pt>
                <c:pt idx="8">
                  <c:v>16~18</c:v>
                </c:pt>
                <c:pt idx="9">
                  <c:v>18~20</c:v>
                </c:pt>
                <c:pt idx="10">
                  <c:v>20~22</c:v>
                </c:pt>
                <c:pt idx="11">
                  <c:v>22~24</c:v>
                </c:pt>
              </c:strCache>
            </c:strRef>
          </c:cat>
          <c:val>
            <c:numRef>
              <c:f>주요지점분석!$L$16:$L$27</c:f>
              <c:numCache>
                <c:formatCode>General</c:formatCode>
                <c:ptCount val="12"/>
                <c:pt idx="0">
                  <c:v>21</c:v>
                </c:pt>
                <c:pt idx="1">
                  <c:v>6</c:v>
                </c:pt>
                <c:pt idx="2">
                  <c:v>5</c:v>
                </c:pt>
                <c:pt idx="3">
                  <c:v>16</c:v>
                </c:pt>
                <c:pt idx="4">
                  <c:v>460</c:v>
                </c:pt>
                <c:pt idx="5">
                  <c:v>1677</c:v>
                </c:pt>
                <c:pt idx="6">
                  <c:v>1594</c:v>
                </c:pt>
                <c:pt idx="7">
                  <c:v>1250</c:v>
                </c:pt>
                <c:pt idx="8">
                  <c:v>584</c:v>
                </c:pt>
                <c:pt idx="9">
                  <c:v>513</c:v>
                </c:pt>
                <c:pt idx="10">
                  <c:v>190</c:v>
                </c:pt>
                <c:pt idx="1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54-4CC2-84D4-16CFA0A120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40784224"/>
        <c:axId val="-2144796880"/>
      </c:barChart>
      <c:catAx>
        <c:axId val="-214078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KR"/>
          </a:p>
        </c:txPr>
        <c:crossAx val="-2144796880"/>
        <c:crosses val="autoZero"/>
        <c:auto val="1"/>
        <c:lblAlgn val="ctr"/>
        <c:lblOffset val="100"/>
        <c:noMultiLvlLbl val="0"/>
      </c:catAx>
      <c:valAx>
        <c:axId val="-2144796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4078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200">
          <a:solidFill>
            <a:schemeClr val="bg1"/>
          </a:solidFill>
          <a:latin typeface="+mj-lt"/>
        </a:defRPr>
      </a:pPr>
      <a:endParaRPr lang="en-KR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주요지점분석!$L$197</c:f>
              <c:strCache>
                <c:ptCount val="1"/>
                <c:pt idx="0">
                  <c:v>방문자수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주요지점분석!$K$198:$K$207</c:f>
              <c:strCache>
                <c:ptCount val="10"/>
                <c:pt idx="0">
                  <c:v>N01</c:v>
                </c:pt>
                <c:pt idx="1">
                  <c:v>N02</c:v>
                </c:pt>
                <c:pt idx="2">
                  <c:v>N03</c:v>
                </c:pt>
                <c:pt idx="3">
                  <c:v>N04</c:v>
                </c:pt>
                <c:pt idx="4">
                  <c:v>N05</c:v>
                </c:pt>
                <c:pt idx="5">
                  <c:v>N06</c:v>
                </c:pt>
                <c:pt idx="6">
                  <c:v>N07</c:v>
                </c:pt>
                <c:pt idx="7">
                  <c:v>N08</c:v>
                </c:pt>
                <c:pt idx="8">
                  <c:v>N09</c:v>
                </c:pt>
                <c:pt idx="9">
                  <c:v>N10</c:v>
                </c:pt>
              </c:strCache>
            </c:strRef>
          </c:cat>
          <c:val>
            <c:numRef>
              <c:f>주요지점분석!$L$198:$L$207</c:f>
              <c:numCache>
                <c:formatCode>#,##0_ </c:formatCode>
                <c:ptCount val="10"/>
                <c:pt idx="0">
                  <c:v>25176</c:v>
                </c:pt>
                <c:pt idx="1">
                  <c:v>7772</c:v>
                </c:pt>
                <c:pt idx="2">
                  <c:v>3809</c:v>
                </c:pt>
                <c:pt idx="3">
                  <c:v>157</c:v>
                </c:pt>
                <c:pt idx="4">
                  <c:v>11</c:v>
                </c:pt>
                <c:pt idx="5">
                  <c:v>1560</c:v>
                </c:pt>
                <c:pt idx="6">
                  <c:v>650</c:v>
                </c:pt>
                <c:pt idx="7">
                  <c:v>67</c:v>
                </c:pt>
                <c:pt idx="8">
                  <c:v>360</c:v>
                </c:pt>
                <c:pt idx="9">
                  <c:v>1197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F0-4788-B38B-BF6D5702D6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5"/>
        <c:axId val="-2118681776"/>
        <c:axId val="-2133003360"/>
      </c:barChart>
      <c:catAx>
        <c:axId val="-2118681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KR"/>
          </a:p>
        </c:txPr>
        <c:crossAx val="-2133003360"/>
        <c:crosses val="autoZero"/>
        <c:auto val="1"/>
        <c:lblAlgn val="ctr"/>
        <c:lblOffset val="100"/>
        <c:noMultiLvlLbl val="0"/>
      </c:catAx>
      <c:valAx>
        <c:axId val="-2133003360"/>
        <c:scaling>
          <c:orientation val="minMax"/>
        </c:scaling>
        <c:delete val="1"/>
        <c:axPos val="l"/>
        <c:numFmt formatCode="#,##0_ " sourceLinked="1"/>
        <c:majorTickMark val="none"/>
        <c:minorTickMark val="none"/>
        <c:tickLblPos val="nextTo"/>
        <c:crossAx val="-2118681776"/>
        <c:crosses val="autoZero"/>
        <c:crossBetween val="between"/>
      </c:valAx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200">
          <a:solidFill>
            <a:schemeClr val="bg1"/>
          </a:solidFill>
        </a:defRPr>
      </a:pPr>
      <a:endParaRPr lang="en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주요지점분석!$L$210</c:f>
              <c:strCache>
                <c:ptCount val="1"/>
                <c:pt idx="0">
                  <c:v>방문자수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주요지점분석!$K$211:$K$222</c:f>
              <c:strCache>
                <c:ptCount val="12"/>
                <c:pt idx="0">
                  <c:v>00~02</c:v>
                </c:pt>
                <c:pt idx="1">
                  <c:v>02~04</c:v>
                </c:pt>
                <c:pt idx="2">
                  <c:v>04~06</c:v>
                </c:pt>
                <c:pt idx="3">
                  <c:v>06~08</c:v>
                </c:pt>
                <c:pt idx="4">
                  <c:v>08~10</c:v>
                </c:pt>
                <c:pt idx="5">
                  <c:v>10~12</c:v>
                </c:pt>
                <c:pt idx="6">
                  <c:v>12~14</c:v>
                </c:pt>
                <c:pt idx="7">
                  <c:v>14~16</c:v>
                </c:pt>
                <c:pt idx="8">
                  <c:v>16~18</c:v>
                </c:pt>
                <c:pt idx="9">
                  <c:v>18~20</c:v>
                </c:pt>
                <c:pt idx="10">
                  <c:v>20~22</c:v>
                </c:pt>
                <c:pt idx="11">
                  <c:v>22~24</c:v>
                </c:pt>
              </c:strCache>
            </c:strRef>
          </c:cat>
          <c:val>
            <c:numRef>
              <c:f>주요지점분석!$L$211:$L$222</c:f>
              <c:numCache>
                <c:formatCode>#,##0_ </c:formatCode>
                <c:ptCount val="12"/>
                <c:pt idx="0">
                  <c:v>3853</c:v>
                </c:pt>
                <c:pt idx="1">
                  <c:v>1830</c:v>
                </c:pt>
                <c:pt idx="2">
                  <c:v>806</c:v>
                </c:pt>
                <c:pt idx="3">
                  <c:v>462</c:v>
                </c:pt>
                <c:pt idx="4">
                  <c:v>1222</c:v>
                </c:pt>
                <c:pt idx="5">
                  <c:v>2920</c:v>
                </c:pt>
                <c:pt idx="6">
                  <c:v>3484</c:v>
                </c:pt>
                <c:pt idx="7">
                  <c:v>3975</c:v>
                </c:pt>
                <c:pt idx="8">
                  <c:v>4788</c:v>
                </c:pt>
                <c:pt idx="9">
                  <c:v>4779</c:v>
                </c:pt>
                <c:pt idx="10">
                  <c:v>6072</c:v>
                </c:pt>
                <c:pt idx="11">
                  <c:v>6568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3D-4C76-8186-8EB11B4C1C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5"/>
        <c:axId val="-2118715904"/>
        <c:axId val="-2131022800"/>
      </c:barChart>
      <c:catAx>
        <c:axId val="-2118715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KR"/>
          </a:p>
        </c:txPr>
        <c:crossAx val="-2131022800"/>
        <c:crosses val="autoZero"/>
        <c:auto val="1"/>
        <c:lblAlgn val="ctr"/>
        <c:lblOffset val="100"/>
        <c:noMultiLvlLbl val="0"/>
      </c:catAx>
      <c:valAx>
        <c:axId val="-2131022800"/>
        <c:scaling>
          <c:orientation val="minMax"/>
        </c:scaling>
        <c:delete val="1"/>
        <c:axPos val="l"/>
        <c:numFmt formatCode="#,##0_ " sourceLinked="1"/>
        <c:majorTickMark val="none"/>
        <c:minorTickMark val="none"/>
        <c:tickLblPos val="nextTo"/>
        <c:crossAx val="-2118715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주요지점분석!$L$197</c:f>
              <c:strCache>
                <c:ptCount val="1"/>
                <c:pt idx="0">
                  <c:v>방문자수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34-0840-850C-C67A52361F2D}"/>
              </c:ext>
            </c:extLst>
          </c:dPt>
          <c:cat>
            <c:strRef>
              <c:f>주요지점분석!$K$198:$K$207</c:f>
              <c:strCache>
                <c:ptCount val="10"/>
                <c:pt idx="0">
                  <c:v>N01</c:v>
                </c:pt>
                <c:pt idx="1">
                  <c:v>N02</c:v>
                </c:pt>
                <c:pt idx="2">
                  <c:v>N03</c:v>
                </c:pt>
                <c:pt idx="3">
                  <c:v>N04</c:v>
                </c:pt>
                <c:pt idx="4">
                  <c:v>N05</c:v>
                </c:pt>
                <c:pt idx="5">
                  <c:v>N06</c:v>
                </c:pt>
                <c:pt idx="6">
                  <c:v>N07</c:v>
                </c:pt>
                <c:pt idx="7">
                  <c:v>N08</c:v>
                </c:pt>
                <c:pt idx="8">
                  <c:v>N09</c:v>
                </c:pt>
                <c:pt idx="9">
                  <c:v>N10</c:v>
                </c:pt>
              </c:strCache>
            </c:strRef>
          </c:cat>
          <c:val>
            <c:numRef>
              <c:f>주요지점분석!$L$198:$L$207</c:f>
              <c:numCache>
                <c:formatCode>#,##0_ </c:formatCode>
                <c:ptCount val="10"/>
                <c:pt idx="0">
                  <c:v>25176</c:v>
                </c:pt>
                <c:pt idx="1">
                  <c:v>7772</c:v>
                </c:pt>
                <c:pt idx="2">
                  <c:v>3809</c:v>
                </c:pt>
                <c:pt idx="3">
                  <c:v>157</c:v>
                </c:pt>
                <c:pt idx="4">
                  <c:v>11</c:v>
                </c:pt>
                <c:pt idx="5">
                  <c:v>1560</c:v>
                </c:pt>
                <c:pt idx="6">
                  <c:v>650</c:v>
                </c:pt>
                <c:pt idx="7">
                  <c:v>67</c:v>
                </c:pt>
                <c:pt idx="8">
                  <c:v>360</c:v>
                </c:pt>
                <c:pt idx="9">
                  <c:v>1197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F0-4788-B38B-BF6D5702D6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5"/>
        <c:axId val="-2143562480"/>
        <c:axId val="-2118945264"/>
      </c:barChart>
      <c:catAx>
        <c:axId val="-2143562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KR"/>
          </a:p>
        </c:txPr>
        <c:crossAx val="-2118945264"/>
        <c:crosses val="autoZero"/>
        <c:auto val="1"/>
        <c:lblAlgn val="ctr"/>
        <c:lblOffset val="100"/>
        <c:noMultiLvlLbl val="0"/>
      </c:catAx>
      <c:valAx>
        <c:axId val="-2118945264"/>
        <c:scaling>
          <c:orientation val="minMax"/>
        </c:scaling>
        <c:delete val="1"/>
        <c:axPos val="l"/>
        <c:numFmt formatCode="#,##0_ " sourceLinked="1"/>
        <c:majorTickMark val="none"/>
        <c:minorTickMark val="none"/>
        <c:tickLblPos val="nextTo"/>
        <c:crossAx val="-2143562480"/>
        <c:crosses val="autoZero"/>
        <c:crossBetween val="between"/>
      </c:valAx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200">
          <a:solidFill>
            <a:schemeClr val="bg1"/>
          </a:solidFill>
        </a:defRPr>
      </a:pPr>
      <a:endParaRPr lang="en-KR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9-14T01:27:24.571" idx="2">
    <p:pos x="10" y="10"/>
    <p:text>QGIS 구동과정 자세히</p:text>
    <p:extLst>
      <p:ext uri="{C676402C-5697-4E1C-873F-D02D1690AC5C}">
        <p15:threadingInfo xmlns:p15="http://schemas.microsoft.com/office/powerpoint/2012/main" timeZoneBias="-540"/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0.44628</cdr:x>
      <cdr:y>0.17696</cdr:y>
    </cdr:from>
    <cdr:to>
      <cdr:x>0.67898</cdr:x>
      <cdr:y>0.89489</cdr:y>
    </cdr:to>
    <cdr:sp macro="" textlink="">
      <cdr:nvSpPr>
        <cdr:cNvPr id="2" name="직사각형 1"/>
        <cdr:cNvSpPr/>
      </cdr:nvSpPr>
      <cdr:spPr>
        <a:xfrm xmlns:a="http://schemas.openxmlformats.org/drawingml/2006/main">
          <a:off x="2244434" y="440328"/>
          <a:ext cx="1170278" cy="178638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  <a:prstDash val="sysDot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0.44628</cdr:x>
      <cdr:y>0.17696</cdr:y>
    </cdr:from>
    <cdr:to>
      <cdr:x>0.67898</cdr:x>
      <cdr:y>0.89489</cdr:y>
    </cdr:to>
    <cdr:sp macro="" textlink="">
      <cdr:nvSpPr>
        <cdr:cNvPr id="2" name="직사각형 1"/>
        <cdr:cNvSpPr/>
      </cdr:nvSpPr>
      <cdr:spPr>
        <a:xfrm xmlns:a="http://schemas.openxmlformats.org/drawingml/2006/main">
          <a:off x="2244434" y="440328"/>
          <a:ext cx="1170278" cy="178638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  <a:prstDash val="sysDot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>
            <a:latin typeface="맑은 고딕" panose="020B0503020000020004" pitchFamily="50" charset="-127"/>
            <a:ea typeface="맑은 고딕" panose="020B0503020000020004" pitchFamily="50" charset="-127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8055B-F28C-4AAB-B7A2-12C2035C1832}" type="datetimeFigureOut">
              <a:rPr lang="ko-KR" altLang="en-US" smtClean="0"/>
              <a:t>2021. 1. 15.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3048F-9988-430F-B2A2-DAA257D3D3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037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E26E1-AE6B-4841-A8B4-90E21B26AD5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7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6C7A1-0001-4F5B-ADDE-D0F559B166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763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6C7A1-0001-4F5B-ADDE-D0F559B166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854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E26E1-AE6B-4841-A8B4-90E21B26AD5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277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E26E1-AE6B-4841-A8B4-90E21B26AD5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846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6C7A1-0001-4F5B-ADDE-D0F559B166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43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6C7A1-0001-4F5B-ADDE-D0F559B166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323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6C7A1-0001-4F5B-ADDE-D0F559B166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338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6C7A1-0001-4F5B-ADDE-D0F559B166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391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6C7A1-0001-4F5B-ADDE-D0F559B166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564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6C7A1-0001-4F5B-ADDE-D0F559B166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040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E26E1-AE6B-4841-A8B4-90E21B26AD5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29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6C7A1-0001-4F5B-ADDE-D0F559B166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938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6C7A1-0001-4F5B-ADDE-D0F559B166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656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6C7A1-0001-4F5B-ADDE-D0F559B166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6C7A1-0001-4F5B-ADDE-D0F559B166E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46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6C7A1-0001-4F5B-ADDE-D0F559B166E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923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6C7A1-0001-4F5B-ADDE-D0F559B166E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5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6C7A1-0001-4F5B-ADDE-D0F559B166E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2380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6C7A1-0001-4F5B-ADDE-D0F559B166E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957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6C7A1-0001-4F5B-ADDE-D0F559B166E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149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6C7A1-0001-4F5B-ADDE-D0F559B166E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510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E26E1-AE6B-4841-A8B4-90E21B26AD5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1481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6C7A1-0001-4F5B-ADDE-D0F559B166E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2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6C7A1-0001-4F5B-ADDE-D0F559B166E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2916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6C7A1-0001-4F5B-ADDE-D0F559B166E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44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3048F-9988-430F-B2A2-DAA257D3D34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600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E26E1-AE6B-4841-A8B4-90E21B26AD5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265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E26E1-AE6B-4841-A8B4-90E21B26AD5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396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E26E1-AE6B-4841-A8B4-90E21B26AD5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151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59398-90BB-4767-B7C3-6876B319FB1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39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59398-90BB-4767-B7C3-6876B319FB1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83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6C2D-6736-4D22-98A2-961E2A1989A1}" type="datetimeFigureOut">
              <a:rPr lang="ko-KR" altLang="en-US" smtClean="0"/>
              <a:t>2021. 1. 15.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A103-78BB-4A31-8F0A-002879BCD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679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6C2D-6736-4D22-98A2-961E2A1989A1}" type="datetimeFigureOut">
              <a:rPr lang="ko-KR" altLang="en-US" smtClean="0"/>
              <a:t>2021. 1. 15.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A103-78BB-4A31-8F0A-002879BCD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090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6C2D-6736-4D22-98A2-961E2A1989A1}" type="datetimeFigureOut">
              <a:rPr lang="ko-KR" altLang="en-US" smtClean="0"/>
              <a:t>2021. 1. 15.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A103-78BB-4A31-8F0A-002879BCD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51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6C2D-6736-4D22-98A2-961E2A1989A1}" type="datetimeFigureOut">
              <a:rPr lang="ko-KR" altLang="en-US" smtClean="0"/>
              <a:t>2021. 1. 15.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A103-78BB-4A31-8F0A-002879BCD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32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6C2D-6736-4D22-98A2-961E2A1989A1}" type="datetimeFigureOut">
              <a:rPr lang="ko-KR" altLang="en-US" smtClean="0"/>
              <a:t>2021. 1. 15.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A103-78BB-4A31-8F0A-002879BCD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053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6C2D-6736-4D22-98A2-961E2A1989A1}" type="datetimeFigureOut">
              <a:rPr lang="ko-KR" altLang="en-US" smtClean="0"/>
              <a:t>2021. 1. 15.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A103-78BB-4A31-8F0A-002879BCD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20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6C2D-6736-4D22-98A2-961E2A1989A1}" type="datetimeFigureOut">
              <a:rPr lang="ko-KR" altLang="en-US" smtClean="0"/>
              <a:t>2021. 1. 15.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A103-78BB-4A31-8F0A-002879BCD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456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6C2D-6736-4D22-98A2-961E2A1989A1}" type="datetimeFigureOut">
              <a:rPr lang="ko-KR" altLang="en-US" smtClean="0"/>
              <a:t>2021. 1. 15.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A103-78BB-4A31-8F0A-002879BCD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48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6C2D-6736-4D22-98A2-961E2A1989A1}" type="datetimeFigureOut">
              <a:rPr lang="ko-KR" altLang="en-US" smtClean="0"/>
              <a:t>2021. 1. 15.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A103-78BB-4A31-8F0A-002879BCD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08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6C2D-6736-4D22-98A2-961E2A1989A1}" type="datetimeFigureOut">
              <a:rPr lang="ko-KR" altLang="en-US" smtClean="0"/>
              <a:t>2021. 1. 15.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A103-78BB-4A31-8F0A-002879BCD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6C2D-6736-4D22-98A2-961E2A1989A1}" type="datetimeFigureOut">
              <a:rPr lang="ko-KR" altLang="en-US" smtClean="0"/>
              <a:t>2021. 1. 15.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A103-78BB-4A31-8F0A-002879BCD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08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rgbClr val="FEFEFE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36C2D-6736-4D22-98A2-961E2A1989A1}" type="datetimeFigureOut">
              <a:rPr lang="ko-KR" altLang="en-US" smtClean="0"/>
              <a:t>2021. 1. 15.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AA103-78BB-4A31-8F0A-002879BCD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0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GI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0" y="-15558"/>
            <a:ext cx="9152790" cy="687355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8790" y="-9053"/>
            <a:ext cx="9152793" cy="6858000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6339" y="1995301"/>
            <a:ext cx="81522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나눔고딕 ExtraBold" panose="020D0904000000000000" pitchFamily="50" charset="-127"/>
                <a:cs typeface="Khmer UI" panose="020B0502040204020203" pitchFamily="34" charset="0"/>
              </a:rPr>
              <a:t>Analysis of Spatial Density</a:t>
            </a:r>
          </a:p>
          <a:p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나눔고딕 ExtraBold" panose="020D0904000000000000" pitchFamily="50" charset="-127"/>
                <a:cs typeface="Khmer UI" panose="020B0502040204020203" pitchFamily="34" charset="0"/>
              </a:rPr>
              <a:t>Utilizing the Big Data of </a:t>
            </a:r>
          </a:p>
          <a:p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나눔고딕 ExtraBold" panose="020D0904000000000000" pitchFamily="50" charset="-127"/>
                <a:cs typeface="Khmer UI" panose="020B0502040204020203" pitchFamily="34" charset="0"/>
              </a:rPr>
              <a:t>Floating Population of Seoul City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나눔고딕 ExtraBold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6339" y="4019929"/>
            <a:ext cx="5677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ea typeface="나눔고딕 ExtraBold" panose="020D0904000000000000" pitchFamily="50" charset="-127"/>
                <a:cs typeface="Khmer UI" panose="020B0502040204020203" pitchFamily="34" charset="0"/>
              </a:rPr>
              <a:t>HANKUK ACADEMY OF FOREIGN STUDIES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Calibri" panose="020F0502020204030204" pitchFamily="34" charset="0"/>
                <a:ea typeface="나눔고딕 ExtraBold" panose="020D0904000000000000" pitchFamily="50" charset="-127"/>
                <a:cs typeface="Khmer UI" panose="020B0502040204020203" pitchFamily="34" charset="0"/>
              </a:rPr>
              <a:t>Hailin</a:t>
            </a: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ea typeface="나눔고딕 ExtraBold" panose="020D0904000000000000" pitchFamily="50" charset="-127"/>
                <a:cs typeface="Khmer UI" panose="020B0502040204020203" pitchFamily="34" charset="0"/>
              </a:rPr>
              <a:t> Kim</a:t>
            </a:r>
            <a:endParaRPr lang="ko-KR" altLang="en-US" sz="2000" dirty="0">
              <a:solidFill>
                <a:schemeClr val="bg1"/>
              </a:solidFill>
              <a:latin typeface="Calibri" panose="020F0502020204030204" pitchFamily="34" charset="0"/>
              <a:ea typeface="나눔고딕 ExtraBold" panose="020D0904000000000000" pitchFamily="50" charset="-127"/>
              <a:cs typeface="Khmer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11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8700" y="1578712"/>
            <a:ext cx="6997700" cy="494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Box 39"/>
          <p:cNvSpPr txBox="1"/>
          <p:nvPr/>
        </p:nvSpPr>
        <p:spPr>
          <a:xfrm>
            <a:off x="565877" y="1000705"/>
            <a:ext cx="1164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ea typeface="나눔고딕 ExtraBold" panose="020D0904000000000000" pitchFamily="50" charset="-127"/>
              </a:rPr>
              <a:t>R-Studio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ea typeface="나눔고딕 ExtraBold" panose="020D0904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580520" y="1010399"/>
            <a:ext cx="1121283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8480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946037" y="233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312600" y="0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32" name="직사각형 1"/>
          <p:cNvSpPr/>
          <p:nvPr/>
        </p:nvSpPr>
        <p:spPr>
          <a:xfrm>
            <a:off x="2614746" y="2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07460" y="8459"/>
            <a:ext cx="135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ExtraBold" panose="020D0904000000000000" pitchFamily="50" charset="-127"/>
              </a:rPr>
              <a:t>ANALYSIS SOFTWARE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55865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Principal Areas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2560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762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45625" y="1070935"/>
            <a:ext cx="481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ea typeface="나눔고딕 ExtraBold" panose="020D0904000000000000" pitchFamily="50" charset="-127"/>
              </a:rPr>
              <a:t>QGIS: Open Source GIS Software</a:t>
            </a:r>
            <a:endParaRPr lang="ko-KR" altLang="en-US" sz="2000" dirty="0">
              <a:ea typeface="나눔고딕 ExtraBold" panose="020D0904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20" y="1607712"/>
            <a:ext cx="6984380" cy="5042761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504317" y="1010399"/>
            <a:ext cx="344172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480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46037" y="233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12600" y="0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22" name="직사각형 1"/>
          <p:cNvSpPr/>
          <p:nvPr/>
        </p:nvSpPr>
        <p:spPr>
          <a:xfrm>
            <a:off x="2614746" y="2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07460" y="8459"/>
            <a:ext cx="135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ExtraBold" panose="020D0904000000000000" pitchFamily="50" charset="-127"/>
              </a:rPr>
              <a:t>ANALYSIS SOFTWARE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ExtraBold" panose="020D09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5865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Principal Areas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560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414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6034869" y="4517883"/>
            <a:ext cx="2082799" cy="722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j-lt"/>
                <a:ea typeface="나눔고딕" panose="020D0604000000000000" pitchFamily="50" charset="-127"/>
              </a:rPr>
              <a:t>Set variables for analysis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17771" y="1222319"/>
            <a:ext cx="2576659" cy="1134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j-lt"/>
                <a:ea typeface="나눔고딕" panose="020D0604000000000000" pitchFamily="50" charset="-127"/>
              </a:rPr>
              <a:t>Open CSV format data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6484" y="4047964"/>
            <a:ext cx="2787556" cy="1498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j-lt"/>
                <a:ea typeface="나눔고딕" panose="020D0604000000000000" pitchFamily="50" charset="-127"/>
              </a:rPr>
              <a:t>Set  working directory </a:t>
            </a: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j-lt"/>
                <a:ea typeface="나눔고딕" panose="020D0604000000000000" pitchFamily="50" charset="-127"/>
              </a:rPr>
              <a:t>Install packages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480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02793" y="2333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10675" y="-1242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6" name="직사각형 1"/>
          <p:cNvSpPr/>
          <p:nvPr/>
        </p:nvSpPr>
        <p:spPr>
          <a:xfrm>
            <a:off x="3916046" y="2684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02402" y="32949"/>
            <a:ext cx="135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ExtraBold" panose="020D0904000000000000" pitchFamily="50" charset="-127"/>
              </a:rPr>
              <a:t>ANALYSIS PROCESS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ExtraBold" panose="020D0904000000000000" pitchFamily="50" charset="-127"/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3169226" y="2743200"/>
            <a:ext cx="2774373" cy="107026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IMPORTING DATA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5839690" y="2743200"/>
            <a:ext cx="2774373" cy="1070264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VARIABLES SETTING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오각형 13"/>
          <p:cNvSpPr/>
          <p:nvPr/>
        </p:nvSpPr>
        <p:spPr>
          <a:xfrm>
            <a:off x="446810" y="2784763"/>
            <a:ext cx="2763981" cy="1018309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WORKSPACE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SETTING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왼쪽 중괄호 14"/>
          <p:cNvSpPr/>
          <p:nvPr/>
        </p:nvSpPr>
        <p:spPr>
          <a:xfrm rot="16200000" flipV="1">
            <a:off x="1296893" y="3036306"/>
            <a:ext cx="576693" cy="2275609"/>
          </a:xfrm>
          <a:prstGeom prst="leftBrace">
            <a:avLst>
              <a:gd name="adj1" fmla="val 39472"/>
              <a:gd name="adj2" fmla="val 487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왼쪽 중괄호 19"/>
          <p:cNvSpPr/>
          <p:nvPr/>
        </p:nvSpPr>
        <p:spPr>
          <a:xfrm rot="5400000">
            <a:off x="4027240" y="1161602"/>
            <a:ext cx="576693" cy="2275609"/>
          </a:xfrm>
          <a:prstGeom prst="leftBrace">
            <a:avLst>
              <a:gd name="adj1" fmla="val 39472"/>
              <a:gd name="adj2" fmla="val 487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중괄호 20"/>
          <p:cNvSpPr/>
          <p:nvPr/>
        </p:nvSpPr>
        <p:spPr>
          <a:xfrm rot="16200000" flipV="1">
            <a:off x="6695159" y="3036306"/>
            <a:ext cx="576693" cy="2275609"/>
          </a:xfrm>
          <a:prstGeom prst="leftBrace">
            <a:avLst>
              <a:gd name="adj1" fmla="val 39472"/>
              <a:gd name="adj2" fmla="val 487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55865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Principal Areas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2560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852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48461" y="4220721"/>
            <a:ext cx="3004675" cy="1244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j-lt"/>
                <a:ea typeface="나눔고딕" panose="020D0604000000000000" pitchFamily="50" charset="-127"/>
              </a:rPr>
              <a:t>Create data for analysis</a:t>
            </a: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j-lt"/>
                <a:ea typeface="나눔고딕" panose="020D0604000000000000" pitchFamily="50" charset="-127"/>
              </a:rPr>
              <a:t>Conduct analysis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200886" y="862409"/>
            <a:ext cx="2268403" cy="1498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j-lt"/>
                <a:ea typeface="나눔고딕" panose="020D0604000000000000" pitchFamily="50" charset="-127"/>
              </a:rPr>
              <a:t>Visualize the analysis results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07925" y="4053634"/>
            <a:ext cx="1938659" cy="1498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j-lt"/>
                <a:ea typeface="나눔고딕" panose="020D0604000000000000" pitchFamily="50" charset="-127"/>
              </a:rPr>
              <a:t>Match and sample spatial data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0" name="갈매기형 수장 9"/>
          <p:cNvSpPr/>
          <p:nvPr/>
        </p:nvSpPr>
        <p:spPr>
          <a:xfrm>
            <a:off x="446808" y="2743200"/>
            <a:ext cx="2774373" cy="1070264"/>
          </a:xfrm>
          <a:prstGeom prst="chevr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ANALYSIS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3169226" y="2743200"/>
            <a:ext cx="2774373" cy="107026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5839690" y="2743200"/>
            <a:ext cx="2774373" cy="1070264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MATCH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47210" y="2909456"/>
            <a:ext cx="2036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GIS</a:t>
            </a:r>
          </a:p>
          <a:p>
            <a:pPr algn="ctr"/>
            <a:r>
              <a:rPr lang="en-US" altLang="ko-KR" sz="2000" dirty="0"/>
              <a:t>VISUALIZATION</a:t>
            </a:r>
            <a:endParaRPr lang="ko-KR" altLang="en-US" sz="2000" dirty="0"/>
          </a:p>
        </p:txBody>
      </p:sp>
      <p:sp>
        <p:nvSpPr>
          <p:cNvPr id="18" name="왼쪽 중괄호 17"/>
          <p:cNvSpPr/>
          <p:nvPr/>
        </p:nvSpPr>
        <p:spPr>
          <a:xfrm rot="16200000" flipV="1">
            <a:off x="1296893" y="3036306"/>
            <a:ext cx="576693" cy="2275609"/>
          </a:xfrm>
          <a:prstGeom prst="leftBrace">
            <a:avLst>
              <a:gd name="adj1" fmla="val 39472"/>
              <a:gd name="adj2" fmla="val 487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/>
          <p:cNvSpPr/>
          <p:nvPr/>
        </p:nvSpPr>
        <p:spPr>
          <a:xfrm rot="5400000">
            <a:off x="4027240" y="1161602"/>
            <a:ext cx="576693" cy="2275609"/>
          </a:xfrm>
          <a:prstGeom prst="leftBrace">
            <a:avLst>
              <a:gd name="adj1" fmla="val 39472"/>
              <a:gd name="adj2" fmla="val 487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왼쪽 중괄호 19"/>
          <p:cNvSpPr/>
          <p:nvPr/>
        </p:nvSpPr>
        <p:spPr>
          <a:xfrm rot="16200000" flipV="1">
            <a:off x="6695159" y="3036306"/>
            <a:ext cx="576693" cy="2275609"/>
          </a:xfrm>
          <a:prstGeom prst="leftBrace">
            <a:avLst>
              <a:gd name="adj1" fmla="val 39472"/>
              <a:gd name="adj2" fmla="val 487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8480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302793" y="2333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610675" y="-1242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36" name="직사각형 1"/>
          <p:cNvSpPr/>
          <p:nvPr/>
        </p:nvSpPr>
        <p:spPr>
          <a:xfrm>
            <a:off x="3916046" y="2684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02402" y="32949"/>
            <a:ext cx="135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ExtraBold" panose="020D0904000000000000" pitchFamily="50" charset="-127"/>
              </a:rPr>
              <a:t>ANALYSIS PROCESS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ExtraBold" panose="020D09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55865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Principal Areas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2560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72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777527" y="2812727"/>
            <a:ext cx="3852248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a typeface="나눔고딕 ExtraBold" panose="020D0904000000000000" pitchFamily="50" charset="-127"/>
              </a:rPr>
              <a:t>Cumulative Number of Tourists</a:t>
            </a:r>
            <a:endParaRPr lang="ko-KR" altLang="en-US" sz="2400" b="1" dirty="0"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1977" y="3601719"/>
            <a:ext cx="1608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  <a:ea typeface="나눔고딕" panose="020D0604000000000000" pitchFamily="50" charset="-127"/>
              </a:rPr>
              <a:t>1,774,618</a:t>
            </a:r>
            <a:endParaRPr lang="ko-KR" altLang="en-US" sz="2000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98764" y="1413164"/>
            <a:ext cx="4286059" cy="4231513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4794526" y="3601675"/>
            <a:ext cx="925848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5657541" y="3550199"/>
            <a:ext cx="102374" cy="11388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3455" y="1598725"/>
            <a:ext cx="4044989" cy="3889989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02793" y="2333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610675" y="-1242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8480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920638" y="233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5865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Spatial Density of Foreign Tourists in Principal Areas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16" name="직사각형 1"/>
          <p:cNvSpPr/>
          <p:nvPr/>
        </p:nvSpPr>
        <p:spPr>
          <a:xfrm>
            <a:off x="5223861" y="2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62550" y="40472"/>
            <a:ext cx="144457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Seoul City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211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8310" y="1067404"/>
            <a:ext cx="270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ea typeface="나눔고딕 ExtraBold" panose="020D0904000000000000" pitchFamily="50" charset="-127"/>
              </a:rPr>
              <a:t>Density Analysis(Nation)</a:t>
            </a:r>
            <a:endParaRPr lang="ko-KR" altLang="en-US" sz="2000" dirty="0">
              <a:ea typeface="나눔고딕 ExtraBold" panose="020D0904000000000000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251692" y="1838055"/>
          <a:ext cx="3831934" cy="3719119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75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96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1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Country</a:t>
                      </a:r>
                      <a:endParaRPr lang="ko-KR" altLang="en-US" sz="150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1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Cumulative </a:t>
                      </a:r>
                    </a:p>
                    <a:p>
                      <a:pPr algn="ctr" fontAlgn="ctr"/>
                      <a:r>
                        <a:rPr lang="en-US" altLang="ko-KR" sz="1500" b="1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Number of Tourists</a:t>
                      </a:r>
                      <a:endParaRPr lang="ko-KR" altLang="en-US" sz="150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1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Percentage</a:t>
                      </a:r>
                      <a:endParaRPr lang="ko-KR" altLang="en-US" sz="150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1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Rank</a:t>
                      </a:r>
                      <a:endParaRPr lang="ko-KR" altLang="en-US" sz="150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N01</a:t>
                      </a:r>
                      <a:endParaRPr lang="en-US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800,937 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45.13%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N02</a:t>
                      </a:r>
                      <a:endParaRPr lang="en-US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555,390 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31.30%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7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N03</a:t>
                      </a:r>
                      <a:endParaRPr lang="en-US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70,457 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3.97%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7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N04</a:t>
                      </a:r>
                      <a:endParaRPr lang="en-US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76,887 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4.33%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7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N05</a:t>
                      </a:r>
                      <a:endParaRPr lang="en-US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5,765 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0.32%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10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7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N06</a:t>
                      </a:r>
                      <a:endParaRPr lang="en-US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76,736 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4.32%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7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N07</a:t>
                      </a:r>
                      <a:endParaRPr lang="en-US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34,522 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1.95%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7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N08</a:t>
                      </a:r>
                      <a:endParaRPr lang="en-US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17,327 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0.98%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9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7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N09</a:t>
                      </a:r>
                      <a:endParaRPr lang="en-US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32,605 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1.84%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8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7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N10</a:t>
                      </a:r>
                      <a:endParaRPr lang="en-US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103,992 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5.86%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</a:t>
                      </a:r>
                      <a:endParaRPr lang="en-US" altLang="ko-KR" sz="15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6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Total</a:t>
                      </a:r>
                      <a:endParaRPr lang="en-US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1,774,618 </a:t>
                      </a:r>
                      <a:endParaRPr lang="en-US" altLang="ko-KR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100.00%</a:t>
                      </a:r>
                      <a:endParaRPr lang="en-US" altLang="ko-KR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　</a:t>
                      </a:r>
                      <a:endParaRPr lang="ko-KR" altLang="en-US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3" name="차트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2168262"/>
              </p:ext>
            </p:extLst>
          </p:nvPr>
        </p:nvGraphicFramePr>
        <p:xfrm>
          <a:off x="4013199" y="1918620"/>
          <a:ext cx="4873698" cy="3394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3" name="직선 연결선 32"/>
          <p:cNvCxnSpPr/>
          <p:nvPr/>
        </p:nvCxnSpPr>
        <p:spPr>
          <a:xfrm>
            <a:off x="443992" y="1010399"/>
            <a:ext cx="2651633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02793" y="2333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10675" y="-1242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480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20638" y="233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5865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Spatial Density of Foreign Tourists in Principal Areas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22" name="직사각형 1"/>
          <p:cNvSpPr/>
          <p:nvPr/>
        </p:nvSpPr>
        <p:spPr>
          <a:xfrm>
            <a:off x="5223861" y="2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62550" y="40472"/>
            <a:ext cx="144457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Seoul City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144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95121" y="1793286"/>
          <a:ext cx="3919680" cy="404030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66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5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986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b="1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Time Period</a:t>
                      </a:r>
                      <a:endParaRPr lang="ko-KR" altLang="en-US" sz="1500" b="1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b="1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Cumulative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500" b="1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Number of Tourists</a:t>
                      </a:r>
                      <a:endParaRPr lang="ko-KR" altLang="en-US" sz="1500" b="1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b="1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Percentage</a:t>
                      </a:r>
                      <a:endParaRPr lang="ko-KR" altLang="en-US" sz="1500" b="1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b="1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Rank</a:t>
                      </a:r>
                      <a:endParaRPr lang="ko-KR" altLang="en-US" sz="1500" b="1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00~02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37,410 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2.11%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9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02~04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12,109 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0.68%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11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04~06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10,955 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0.62%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12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06~08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37,094 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2.09%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10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08~10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136,131 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7.67%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10~12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243,752 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13.74%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12~14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250,734 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14.13%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14~16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255,606 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14.40%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16~18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276,330 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15.57%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18~20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231,408 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13.04%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20~22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169,602 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9.56%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22~24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113,487 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6.40%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5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8</a:t>
                      </a:r>
                      <a:endParaRPr lang="en-US" altLang="ko-KR" sz="15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74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6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Total</a:t>
                      </a:r>
                      <a:endParaRPr lang="en-US" sz="16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1,774,618 </a:t>
                      </a:r>
                      <a:endParaRPr lang="en-US" altLang="ko-KR" sz="16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100.00%</a:t>
                      </a:r>
                      <a:endParaRPr lang="en-US" altLang="ko-KR" sz="16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　</a:t>
                      </a:r>
                      <a:endParaRPr lang="ko-KR" altLang="en-US" sz="160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26" name="차트 25"/>
          <p:cNvGraphicFramePr>
            <a:graphicFrameLocks/>
          </p:cNvGraphicFramePr>
          <p:nvPr/>
        </p:nvGraphicFramePr>
        <p:xfrm>
          <a:off x="4174514" y="1743846"/>
          <a:ext cx="4768295" cy="4113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02793" y="2333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10675" y="-1242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8480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20638" y="233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55865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Spatial Density of Foreign Tourists in Principal Areas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24" name="직사각형 1"/>
          <p:cNvSpPr/>
          <p:nvPr/>
        </p:nvSpPr>
        <p:spPr>
          <a:xfrm>
            <a:off x="5223861" y="2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62550" y="40472"/>
            <a:ext cx="144457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Seoul City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8310" y="1067404"/>
            <a:ext cx="270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ea typeface="나눔고딕 ExtraBold" panose="020D0904000000000000" pitchFamily="50" charset="-127"/>
              </a:rPr>
              <a:t>Density Analysis(Time)</a:t>
            </a:r>
            <a:endParaRPr lang="ko-KR" altLang="en-US" sz="2000" dirty="0">
              <a:ea typeface="나눔고딕 ExtraBold" panose="020D0904000000000000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443992" y="1010399"/>
            <a:ext cx="2423033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055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20" y="1369065"/>
            <a:ext cx="6886958" cy="519353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2793" y="2333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10675" y="-1242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8480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20638" y="233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5865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Spatial Density of Foreign Tourists in Principal Areas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26" name="직사각형 1"/>
          <p:cNvSpPr/>
          <p:nvPr/>
        </p:nvSpPr>
        <p:spPr>
          <a:xfrm>
            <a:off x="5223861" y="2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62550" y="40472"/>
            <a:ext cx="144457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Seoul City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8310" y="1067404"/>
            <a:ext cx="270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ea typeface="나눔고딕 ExtraBold" panose="020D0904000000000000" pitchFamily="50" charset="-127"/>
              </a:rPr>
              <a:t>Density Analysis(Time)</a:t>
            </a:r>
            <a:endParaRPr lang="ko-KR" altLang="en-US" sz="2000" dirty="0">
              <a:ea typeface="나눔고딕 ExtraBold" panose="020D0904000000000000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443992" y="1010399"/>
            <a:ext cx="2423033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248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2585"/>
              </p:ext>
            </p:extLst>
          </p:nvPr>
        </p:nvGraphicFramePr>
        <p:xfrm>
          <a:off x="83128" y="1016378"/>
          <a:ext cx="8968824" cy="55514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2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9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9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9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9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9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69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69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69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69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514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514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514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514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514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514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514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514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514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514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514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514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</a:tblGrid>
              <a:tr h="3301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나눔고딕 ExtraBold" panose="020D0904000000000000" pitchFamily="50" charset="-127"/>
                        </a:rPr>
                        <a:t>Area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나눔고딕 ExtraBold" panose="020D0904000000000000" pitchFamily="50" charset="-127"/>
                        </a:rPr>
                        <a:t>Cumulative Number</a:t>
                      </a:r>
                      <a:r>
                        <a:rPr lang="en-US" altLang="ko-KR" sz="900" b="1" u="none" strike="noStrike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나눔고딕 ExtraBold" panose="020D0904000000000000" pitchFamily="50" charset="-127"/>
                        </a:rPr>
                        <a:t> of Tourists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나눔고딕 ExtraBold" panose="020D0904000000000000" pitchFamily="50" charset="-127"/>
                        </a:rPr>
                        <a:t>Country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나눔고딕 ExtraBold" panose="020D0904000000000000" pitchFamily="50" charset="-127"/>
                        </a:rPr>
                        <a:t>Time Period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 ExtraBold" panose="020D0904000000000000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6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N01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N02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N03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N04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N05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N06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N07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N08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N09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N10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0~2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2~4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4~6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6~8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8~10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10~12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12~14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14~16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16~18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18~20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20~22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22~24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Myeongdong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60" b="1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74,764</a:t>
                      </a:r>
                      <a:endParaRPr lang="ko-KR" altLang="en-US" sz="96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44,175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19,215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1,599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241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72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3,276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1,264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304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1,030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3,588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719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128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114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5,392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2,675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8,013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10,423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12,976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15,665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13,235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7,418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2,859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6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Dongdaemun</a:t>
                      </a:r>
                      <a:r>
                        <a:rPr lang="en-US" altLang="ko-KR" sz="11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 market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60" b="1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40,759</a:t>
                      </a:r>
                      <a:endParaRPr lang="ko-KR" altLang="en-US" sz="96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25,176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7,772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3,809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157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11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1,560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650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67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360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1,197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3,853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1,830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806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462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1,222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2,920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3,484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3,975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4,788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4,779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6,072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6,568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6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Deoksu</a:t>
                      </a:r>
                      <a:r>
                        <a:rPr lang="en-US" altLang="ko-KR" sz="11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 Palace</a:t>
                      </a:r>
                    </a:p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(City</a:t>
                      </a:r>
                      <a:r>
                        <a:rPr lang="en-US" altLang="ko-KR" sz="1100" b="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 Hall)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60" b="1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19,763</a:t>
                      </a:r>
                      <a:endParaRPr lang="ko-KR" altLang="en-US" sz="96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5,152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6,556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431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864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180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2,627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387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249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261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3,056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643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171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160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613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2,178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2,598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2,070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2,176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2,811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2,495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2,095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1,753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COEX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60" b="1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17,475</a:t>
                      </a:r>
                      <a:endParaRPr lang="ko-KR" altLang="en-US" sz="96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5,651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5,318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814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919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165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1,670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372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285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213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2,068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582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212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159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525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1,555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2,497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2,246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2,078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2,493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2,031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1,603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1,494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Lotte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 world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60" b="1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16,226</a:t>
                      </a:r>
                      <a:endParaRPr lang="ko-KR" altLang="en-US" sz="96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11,598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1,102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679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189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28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486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544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73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131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1,396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56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73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427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1,835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2,376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3,140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3,884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2,954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1,200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245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Insadong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60" b="1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10,851</a:t>
                      </a:r>
                      <a:endParaRPr lang="ko-KR" altLang="en-US" sz="96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3,805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3,524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539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240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118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592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372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139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323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1,199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264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97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51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185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816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1,782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1,590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1,602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1,498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1,206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1,019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741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Garosu-gil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60" b="1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8,697</a:t>
                      </a:r>
                      <a:endParaRPr lang="ko-KR" altLang="en-US" sz="96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3,944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2,560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329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193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23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759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99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121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148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521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180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35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68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353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857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1,182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1,529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1,785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1,359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845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452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Sungryemun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60" b="1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8,518</a:t>
                      </a:r>
                      <a:endParaRPr lang="ko-KR" altLang="en-US" sz="96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2,151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4,148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452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38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589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260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70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706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170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53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19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70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499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1,246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1,579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1,602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1,412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896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526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446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46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Namsan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baseline="0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Hanok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 Village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60" b="1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8,459</a:t>
                      </a:r>
                      <a:endParaRPr lang="ko-KR" altLang="en-US" sz="96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3,697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2,688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357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157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17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599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297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76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76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495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289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76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57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209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1,164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903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903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1,043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1,251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946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881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782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0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Apgujeong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60" b="1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6,654</a:t>
                      </a:r>
                      <a:endParaRPr lang="ko-KR" altLang="en-US" sz="96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3,939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1,337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89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427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26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341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63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49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44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339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99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49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29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111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407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1,020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1,018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1,077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1,069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897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545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333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01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Itaewon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60" b="1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6,653</a:t>
                      </a:r>
                      <a:endParaRPr lang="ko-KR" altLang="en-US" sz="96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682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1,643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301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420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68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1,654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240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141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109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1,395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321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101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58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202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669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725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635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525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774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972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857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814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46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Gyeongbok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 Palace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60" b="1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6,353</a:t>
                      </a:r>
                      <a:endParaRPr lang="ko-KR" altLang="en-US" sz="96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4,138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784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420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61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261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181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14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167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324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21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460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1,677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1,594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1,250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584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  <a:cs typeface="+mn-cs"/>
                        </a:rPr>
                        <a:t>513</a:t>
                      </a:r>
                      <a:endParaRPr lang="ko-KR" altLang="en-US" sz="900" b="0" i="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 b="0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  <a:cs typeface="+mn-cs"/>
                        </a:rPr>
                        <a:t>190</a:t>
                      </a:r>
                      <a:endParaRPr lang="ko-KR" altLang="en-US" sz="900" b="0" i="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  <a:cs typeface="+mn-cs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37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46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Gangnam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 Station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60" b="1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5,835</a:t>
                      </a:r>
                      <a:endParaRPr lang="ko-KR" altLang="en-US" sz="96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2,277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1,697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183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173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17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427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129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113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150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669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195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57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36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89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370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742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802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740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901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785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626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492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123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Hongik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나눔고딕 ExtraBold" panose="020D0904000000000000" pitchFamily="50" charset="-127"/>
                        </a:rPr>
                        <a:t> University Entrance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고딕 ExtraBold" panose="020D0904000000000000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60" b="1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4,674</a:t>
                      </a:r>
                      <a:endParaRPr lang="ko-KR" altLang="en-US" sz="96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1,873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1,021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428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92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345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153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40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368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351</a:t>
                      </a:r>
                      <a:endParaRPr lang="ko-KR" altLang="en-US" sz="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168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28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184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632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604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734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732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619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j-lt"/>
                          <a:ea typeface="나눔바른고딕 UltraLight" panose="020B0603020101020101" pitchFamily="50" charset="-127"/>
                        </a:rPr>
                        <a:t>426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j-lt"/>
                        <a:ea typeface="나눔바른고딕 UltraLight" panose="020B0603020101020101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841343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212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13386" y="4324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7397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2306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25" name="직사각형 1"/>
          <p:cNvSpPr/>
          <p:nvPr/>
        </p:nvSpPr>
        <p:spPr>
          <a:xfrm>
            <a:off x="6527045" y="-1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60370" y="64829"/>
            <a:ext cx="1454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Light" panose="020D0904000000000000" pitchFamily="50" charset="-127"/>
              </a:rPr>
              <a:t>Analysis Spatial Density of Foreign Tourists in Principal Areas</a:t>
            </a:r>
            <a:endPara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613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895404"/>
              </p:ext>
            </p:extLst>
          </p:nvPr>
        </p:nvGraphicFramePr>
        <p:xfrm>
          <a:off x="70942" y="976744"/>
          <a:ext cx="8989933" cy="55047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4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0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0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05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5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05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05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057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057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057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25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25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25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25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25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25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25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25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25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25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25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25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</a:tblGrid>
              <a:tr h="35717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맑은 고딕" panose="020B0503020000020004" pitchFamily="50" charset="-127"/>
                        </a:rPr>
                        <a:t>Area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맑은 고딕" panose="020B0503020000020004" pitchFamily="50" charset="-127"/>
                        </a:rPr>
                        <a:t>Cumulative Number</a:t>
                      </a:r>
                      <a:r>
                        <a:rPr lang="en-US" altLang="ko-KR" sz="900" b="1" u="none" strike="noStrike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맑은 고딕" panose="020B0503020000020004" pitchFamily="50" charset="-127"/>
                        </a:rPr>
                        <a:t> of Tourists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맑은 고딕" panose="020B0503020000020004" pitchFamily="50" charset="-127"/>
                        </a:rPr>
                        <a:t>Country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맑은 고딕" panose="020B0503020000020004" pitchFamily="50" charset="-127"/>
                        </a:rPr>
                        <a:t>Time Period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3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N01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N02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N03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N04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N05</a:t>
                      </a: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N06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N07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N08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N09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N10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144" marR="7144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0~2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2~4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4~6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6~8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8~10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10~12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12~14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14~16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16~18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18~20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20~22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22~24</a:t>
                      </a:r>
                      <a:endParaRPr lang="en-US" altLang="ko-KR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6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Myeongdong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9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64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EF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900" dirty="0">
                        <a:latin typeface="+mj-lt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FE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900" dirty="0">
                        <a:latin typeface="+mj-lt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900" dirty="0">
                        <a:latin typeface="+mj-lt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86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900" dirty="0">
                        <a:latin typeface="+mj-lt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8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900" dirty="0">
                        <a:latin typeface="+mj-lt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498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900" dirty="0">
                        <a:latin typeface="+mj-lt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0A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900" dirty="0">
                        <a:latin typeface="+mj-lt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A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900" dirty="0">
                        <a:latin typeface="+mj-lt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C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Dongdaemun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 market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9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6E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B5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1F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900" dirty="0">
                        <a:latin typeface="+mj-lt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FE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900" dirty="0">
                        <a:latin typeface="+mj-lt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A7DA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900" dirty="0">
                        <a:latin typeface="+mj-lt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D91D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900" dirty="0">
                        <a:latin typeface="+mj-lt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7DC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900" dirty="0">
                        <a:latin typeface="+mj-lt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5DA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900" dirty="0">
                        <a:latin typeface="+mj-lt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5DA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900" dirty="0">
                        <a:latin typeface="+mj-lt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407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900" dirty="0">
                        <a:latin typeface="+mj-lt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40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Deoksu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 Palace (City</a:t>
                      </a:r>
                      <a:r>
                        <a:rPr lang="en-US" altLang="ko-KR" sz="110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 Hall)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9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E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59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86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8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4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59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7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A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6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COEX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9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`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E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86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8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4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0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A1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6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Lotte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 world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9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64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E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93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08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6CC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7D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4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0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8B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6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Insadong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9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E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4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5B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5B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5B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78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95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6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Garosu-gil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9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E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86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8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4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0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A1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6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Sungryemun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9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E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9E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0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4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498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900" dirty="0">
                        <a:latin typeface="+mj-lt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7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8E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A1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A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9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Namsan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baseline="0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Hanok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 Village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9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E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AB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86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8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4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AB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AB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6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Apgujeong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9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E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4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4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4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4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0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A1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6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Itaewon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9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BC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515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6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E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74C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74C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74C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8C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68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4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0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0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99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Gyeongbok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 Palace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9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64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4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4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0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8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8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B9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99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Gangnam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 Station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9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D0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7D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6F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7D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4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0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87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6B0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201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Hongik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 University Entrance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39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D5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B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8A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65B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976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4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4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68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042" marR="7042" marT="9389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8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945572" y="1665822"/>
            <a:ext cx="768928" cy="4807716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63000">
                <a:srgbClr val="FFB3B3">
                  <a:alpha val="80000"/>
                </a:srgbClr>
              </a:gs>
              <a:gs pos="32000">
                <a:srgbClr val="FF7979">
                  <a:alpha val="80000"/>
                </a:srgbClr>
              </a:gs>
              <a:gs pos="100000">
                <a:srgbClr val="FFF7F7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841343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212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13386" y="4324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07397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2306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27" name="직사각형 1"/>
          <p:cNvSpPr/>
          <p:nvPr/>
        </p:nvSpPr>
        <p:spPr>
          <a:xfrm>
            <a:off x="6527045" y="-1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60370" y="64829"/>
            <a:ext cx="1454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Light" panose="020D0904000000000000" pitchFamily="50" charset="-127"/>
              </a:rPr>
              <a:t>Analysis Spatial Density of Foreign Tourists in Principal Areas</a:t>
            </a:r>
            <a:endPara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88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53" y="-15557"/>
            <a:ext cx="9152790" cy="687355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-8790" y="-9053"/>
            <a:ext cx="9152793" cy="6858000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562412" y="1010399"/>
            <a:ext cx="5376662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92597" y="1061199"/>
            <a:ext cx="188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a typeface="나눔바른고딕" panose="020B0603020101020101" pitchFamily="50" charset="-127"/>
                <a:cs typeface="Khmer UI" panose="020B0502040204020203" pitchFamily="34" charset="0"/>
              </a:rPr>
              <a:t>CONTENTS</a:t>
            </a:r>
            <a:endParaRPr lang="ko-KR" altLang="en-US" sz="2000" b="1" dirty="0">
              <a:solidFill>
                <a:schemeClr val="bg1"/>
              </a:solidFill>
              <a:ea typeface="나눔바른고딕" panose="020B0603020101020101" pitchFamily="50" charset="-127"/>
              <a:cs typeface="Khmer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0183" y="738953"/>
            <a:ext cx="5763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a typeface="나눔바른고딕" panose="020B0603020101020101" pitchFamily="50" charset="-127"/>
                <a:cs typeface="Khmer UI" panose="020B0502040204020203" pitchFamily="34" charset="0"/>
              </a:rPr>
              <a:t>Analysis of Spatial Density Utilizing the Big Data of Floating Population of Seoul City</a:t>
            </a:r>
            <a:endParaRPr lang="ko-KR" altLang="en-US" sz="1050" b="1" dirty="0">
              <a:solidFill>
                <a:schemeClr val="bg1"/>
              </a:solidFill>
              <a:ea typeface="나눔바른고딕" panose="020B0603020101020101" pitchFamily="50" charset="-127"/>
              <a:cs typeface="Khmer UI" panose="020B0502040204020203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3455" y="2298058"/>
            <a:ext cx="422031" cy="406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Nirmala UI" panose="020B0502040204020203" pitchFamily="34" charset="0"/>
              </a:rPr>
              <a:t>1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Nirmala UI" panose="020B0502040204020203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8114" y="3242279"/>
            <a:ext cx="422031" cy="406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Nirmala UI" panose="020B0502040204020203" pitchFamily="34" charset="0"/>
              </a:rPr>
              <a:t>2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Nirmala UI" panose="020B0502040204020203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30008" y="4161328"/>
            <a:ext cx="422031" cy="406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Nirmala UI" panose="020B0502040204020203" pitchFamily="34" charset="0"/>
              </a:rPr>
              <a:t>3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Nirmala UI" panose="020B0502040204020203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48114" y="5110808"/>
            <a:ext cx="422031" cy="406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Nirmala UI" panose="020B0502040204020203" pitchFamily="34" charset="0"/>
              </a:rPr>
              <a:t>4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Nirmala UI" panose="020B0502040204020203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37233" y="2311175"/>
            <a:ext cx="422031" cy="406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Nirmala UI" panose="020B0502040204020203" pitchFamily="34" charset="0"/>
              </a:rPr>
              <a:t>5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Nirmala UI" panose="020B0502040204020203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250945" y="3173920"/>
            <a:ext cx="422031" cy="406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Nirmala UI" panose="020B0502040204020203" pitchFamily="34" charset="0"/>
              </a:rPr>
              <a:t>6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Nirmala UI" panose="020B0502040204020203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69051" y="4147287"/>
            <a:ext cx="422031" cy="406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Nirmala UI" panose="020B0502040204020203" pitchFamily="34" charset="0"/>
              </a:rPr>
              <a:t>7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Nirmala UI" panose="020B05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3276" y="2312919"/>
            <a:ext cx="263984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바른고딕 Light" panose="020B0603020101020101" pitchFamily="50" charset="-127"/>
                <a:cs typeface="Khmer UI" panose="020B0502040204020203" pitchFamily="34" charset="0"/>
              </a:rPr>
              <a:t>GOAL OF ANALYSIS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나눔바른고딕 Light" panose="020B0603020101020101" pitchFamily="50" charset="-127"/>
              <a:cs typeface="Khmer UI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23275" y="4194888"/>
            <a:ext cx="29208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바른고딕 Light" panose="020B0603020101020101" pitchFamily="50" charset="-127"/>
                <a:cs typeface="Khmer UI" panose="020B0502040204020203" pitchFamily="34" charset="0"/>
              </a:rPr>
              <a:t>ANALYSIS SOFTWARE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1244" y="3276534"/>
            <a:ext cx="31187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바른고딕 Light" panose="020B0603020101020101" pitchFamily="50" charset="-127"/>
                <a:cs typeface="Khmer UI" panose="020B0502040204020203" pitchFamily="34" charset="0"/>
              </a:rPr>
              <a:t>SUBJECT OF ANALYSIS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나눔바른고딕 Light" panose="020B0603020101020101" pitchFamily="50" charset="-127"/>
              <a:cs typeface="Khmer UI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22785" y="5159042"/>
            <a:ext cx="260691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바른고딕 Light" panose="020B0603020101020101" pitchFamily="50" charset="-127"/>
                <a:cs typeface="Khmer UI" panose="020B0502040204020203" pitchFamily="34" charset="0"/>
              </a:rPr>
              <a:t>ANALYSIS PROCESS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17706" y="2202489"/>
            <a:ext cx="39716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바른고딕 Light" panose="020B0603020101020101" pitchFamily="50" charset="-127"/>
                <a:cs typeface="Khmer UI" panose="020B0502040204020203" pitchFamily="34" charset="0"/>
              </a:rPr>
              <a:t>ANALYSIS OF SPATIAL DENSITY OF FOREIGN TOURISTS IN SEOUL CITY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나눔바른고딕 Light" panose="020B0603020101020101" pitchFamily="50" charset="-127"/>
              <a:cs typeface="Khmer UI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17253" y="3054561"/>
            <a:ext cx="408636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바른고딕 Light" panose="020B0603020101020101" pitchFamily="50" charset="-127"/>
                <a:cs typeface="Khmer UI" panose="020B0502040204020203" pitchFamily="34" charset="0"/>
              </a:rPr>
              <a:t>ANALYSIS OF SPATIAL DENSITY OF FOREIGN TOURISTS IN PRINCIPAL AREAS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나눔바른고딕 Light" panose="020B0603020101020101" pitchFamily="50" charset="-127"/>
              <a:cs typeface="Khmer UI" panose="020B05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44691" y="4195838"/>
            <a:ext cx="327183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바른고딕 Light" panose="020B0603020101020101" pitchFamily="50" charset="-127"/>
                <a:cs typeface="Khmer UI" panose="020B0502040204020203" pitchFamily="34" charset="0"/>
              </a:rPr>
              <a:t>APPLICATIONS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나눔바른고딕 Light" panose="020B0603020101020101" pitchFamily="50" charset="-127"/>
              <a:cs typeface="Khmer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662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3977026" y="1612478"/>
            <a:ext cx="1368584" cy="1598998"/>
          </a:xfrm>
          <a:custGeom>
            <a:avLst/>
            <a:gdLst>
              <a:gd name="connsiteX0" fmla="*/ 0 w 1506471"/>
              <a:gd name="connsiteY0" fmla="*/ 655315 h 1310630"/>
              <a:gd name="connsiteX1" fmla="*/ 327658 w 1506471"/>
              <a:gd name="connsiteY1" fmla="*/ 0 h 1310630"/>
              <a:gd name="connsiteX2" fmla="*/ 1178814 w 1506471"/>
              <a:gd name="connsiteY2" fmla="*/ 0 h 1310630"/>
              <a:gd name="connsiteX3" fmla="*/ 1506471 w 1506471"/>
              <a:gd name="connsiteY3" fmla="*/ 655315 h 1310630"/>
              <a:gd name="connsiteX4" fmla="*/ 1178814 w 1506471"/>
              <a:gd name="connsiteY4" fmla="*/ 1310630 h 1310630"/>
              <a:gd name="connsiteX5" fmla="*/ 327658 w 1506471"/>
              <a:gd name="connsiteY5" fmla="*/ 1310630 h 1310630"/>
              <a:gd name="connsiteX6" fmla="*/ 0 w 1506471"/>
              <a:gd name="connsiteY6" fmla="*/ 655315 h 131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5200" tIns="295719" rIns="265201" bIns="295718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 kern="1200"/>
          </a:p>
        </p:txBody>
      </p:sp>
      <p:sp>
        <p:nvSpPr>
          <p:cNvPr id="6" name="자유형 5"/>
          <p:cNvSpPr/>
          <p:nvPr/>
        </p:nvSpPr>
        <p:spPr>
          <a:xfrm>
            <a:off x="2536335" y="4266182"/>
            <a:ext cx="1368584" cy="1598998"/>
          </a:xfrm>
          <a:custGeom>
            <a:avLst/>
            <a:gdLst>
              <a:gd name="connsiteX0" fmla="*/ 0 w 1506471"/>
              <a:gd name="connsiteY0" fmla="*/ 655315 h 1310630"/>
              <a:gd name="connsiteX1" fmla="*/ 327658 w 1506471"/>
              <a:gd name="connsiteY1" fmla="*/ 0 h 1310630"/>
              <a:gd name="connsiteX2" fmla="*/ 1178814 w 1506471"/>
              <a:gd name="connsiteY2" fmla="*/ 0 h 1310630"/>
              <a:gd name="connsiteX3" fmla="*/ 1506471 w 1506471"/>
              <a:gd name="connsiteY3" fmla="*/ 655315 h 1310630"/>
              <a:gd name="connsiteX4" fmla="*/ 1178814 w 1506471"/>
              <a:gd name="connsiteY4" fmla="*/ 1310630 h 1310630"/>
              <a:gd name="connsiteX5" fmla="*/ 327658 w 1506471"/>
              <a:gd name="connsiteY5" fmla="*/ 1310630 h 1310630"/>
              <a:gd name="connsiteX6" fmla="*/ 0 w 1506471"/>
              <a:gd name="connsiteY6" fmla="*/ 655315 h 131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-66544"/>
              <a:satOff val="-1359"/>
              <a:lumOff val="13579"/>
              <a:alphaOff val="0"/>
            </a:schemeClr>
          </a:fillRef>
          <a:effectRef idx="0">
            <a:schemeClr val="accent1">
              <a:shade val="50000"/>
              <a:hueOff val="-66544"/>
              <a:satOff val="-1359"/>
              <a:lumOff val="135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4240" tIns="234759" rIns="204241" bIns="234758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sp>
        <p:nvSpPr>
          <p:cNvPr id="7" name="자유형 6"/>
          <p:cNvSpPr/>
          <p:nvPr/>
        </p:nvSpPr>
        <p:spPr>
          <a:xfrm>
            <a:off x="3263176" y="2936236"/>
            <a:ext cx="1368584" cy="1598998"/>
          </a:xfrm>
          <a:custGeom>
            <a:avLst/>
            <a:gdLst>
              <a:gd name="connsiteX0" fmla="*/ 0 w 1506471"/>
              <a:gd name="connsiteY0" fmla="*/ 655315 h 1310630"/>
              <a:gd name="connsiteX1" fmla="*/ 327658 w 1506471"/>
              <a:gd name="connsiteY1" fmla="*/ 0 h 1310630"/>
              <a:gd name="connsiteX2" fmla="*/ 1178814 w 1506471"/>
              <a:gd name="connsiteY2" fmla="*/ 0 h 1310630"/>
              <a:gd name="connsiteX3" fmla="*/ 1506471 w 1506471"/>
              <a:gd name="connsiteY3" fmla="*/ 655315 h 1310630"/>
              <a:gd name="connsiteX4" fmla="*/ 1178814 w 1506471"/>
              <a:gd name="connsiteY4" fmla="*/ 1310630 h 1310630"/>
              <a:gd name="connsiteX5" fmla="*/ 327658 w 1506471"/>
              <a:gd name="connsiteY5" fmla="*/ 1310630 h 1310630"/>
              <a:gd name="connsiteX6" fmla="*/ 0 w 1506471"/>
              <a:gd name="connsiteY6" fmla="*/ 655315 h 131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-133087"/>
              <a:satOff val="-2719"/>
              <a:lumOff val="27158"/>
              <a:alphaOff val="0"/>
            </a:schemeClr>
          </a:fillRef>
          <a:effectRef idx="0">
            <a:schemeClr val="accent1">
              <a:shade val="50000"/>
              <a:hueOff val="-133087"/>
              <a:satOff val="-2719"/>
              <a:lumOff val="271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5200" tIns="295719" rIns="265201" bIns="295718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 kern="1200"/>
          </a:p>
        </p:txBody>
      </p:sp>
      <p:sp>
        <p:nvSpPr>
          <p:cNvPr id="9" name="자유형 8"/>
          <p:cNvSpPr/>
          <p:nvPr/>
        </p:nvSpPr>
        <p:spPr>
          <a:xfrm>
            <a:off x="5434150" y="1602464"/>
            <a:ext cx="1368584" cy="1598998"/>
          </a:xfrm>
          <a:custGeom>
            <a:avLst/>
            <a:gdLst>
              <a:gd name="connsiteX0" fmla="*/ 0 w 1506471"/>
              <a:gd name="connsiteY0" fmla="*/ 655315 h 1310630"/>
              <a:gd name="connsiteX1" fmla="*/ 327658 w 1506471"/>
              <a:gd name="connsiteY1" fmla="*/ 0 h 1310630"/>
              <a:gd name="connsiteX2" fmla="*/ 1178814 w 1506471"/>
              <a:gd name="connsiteY2" fmla="*/ 0 h 1310630"/>
              <a:gd name="connsiteX3" fmla="*/ 1506471 w 1506471"/>
              <a:gd name="connsiteY3" fmla="*/ 655315 h 1310630"/>
              <a:gd name="connsiteX4" fmla="*/ 1178814 w 1506471"/>
              <a:gd name="connsiteY4" fmla="*/ 1310630 h 1310630"/>
              <a:gd name="connsiteX5" fmla="*/ 327658 w 1506471"/>
              <a:gd name="connsiteY5" fmla="*/ 1310630 h 1310630"/>
              <a:gd name="connsiteX6" fmla="*/ 0 w 1506471"/>
              <a:gd name="connsiteY6" fmla="*/ 655315 h 131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-199631"/>
              <a:satOff val="-4078"/>
              <a:lumOff val="40737"/>
              <a:alphaOff val="0"/>
            </a:schemeClr>
          </a:fillRef>
          <a:effectRef idx="0">
            <a:schemeClr val="accent1">
              <a:shade val="50000"/>
              <a:hueOff val="-199631"/>
              <a:satOff val="-4078"/>
              <a:lumOff val="4073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4240" tIns="234759" rIns="204241" bIns="234758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sp>
        <p:nvSpPr>
          <p:cNvPr id="12" name="자유형 11"/>
          <p:cNvSpPr/>
          <p:nvPr/>
        </p:nvSpPr>
        <p:spPr>
          <a:xfrm>
            <a:off x="1792486" y="2941061"/>
            <a:ext cx="1368584" cy="1598998"/>
          </a:xfrm>
          <a:custGeom>
            <a:avLst/>
            <a:gdLst>
              <a:gd name="connsiteX0" fmla="*/ 0 w 1506471"/>
              <a:gd name="connsiteY0" fmla="*/ 655315 h 1310630"/>
              <a:gd name="connsiteX1" fmla="*/ 327658 w 1506471"/>
              <a:gd name="connsiteY1" fmla="*/ 0 h 1310630"/>
              <a:gd name="connsiteX2" fmla="*/ 1178814 w 1506471"/>
              <a:gd name="connsiteY2" fmla="*/ 0 h 1310630"/>
              <a:gd name="connsiteX3" fmla="*/ 1506471 w 1506471"/>
              <a:gd name="connsiteY3" fmla="*/ 655315 h 1310630"/>
              <a:gd name="connsiteX4" fmla="*/ 1178814 w 1506471"/>
              <a:gd name="connsiteY4" fmla="*/ 1310630 h 1310630"/>
              <a:gd name="connsiteX5" fmla="*/ 327658 w 1506471"/>
              <a:gd name="connsiteY5" fmla="*/ 1310630 h 1310630"/>
              <a:gd name="connsiteX6" fmla="*/ 0 w 1506471"/>
              <a:gd name="connsiteY6" fmla="*/ 655315 h 131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-66544"/>
              <a:satOff val="-1359"/>
              <a:lumOff val="13579"/>
              <a:alphaOff val="0"/>
            </a:schemeClr>
          </a:fillRef>
          <a:effectRef idx="0">
            <a:schemeClr val="accent1">
              <a:shade val="50000"/>
              <a:hueOff val="-66544"/>
              <a:satOff val="-1359"/>
              <a:lumOff val="135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4240" tIns="234759" rIns="204241" bIns="234758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sp>
        <p:nvSpPr>
          <p:cNvPr id="24" name="자유형 23"/>
          <p:cNvSpPr/>
          <p:nvPr/>
        </p:nvSpPr>
        <p:spPr>
          <a:xfrm>
            <a:off x="4071559" y="1718176"/>
            <a:ext cx="1196208" cy="1397600"/>
          </a:xfrm>
          <a:custGeom>
            <a:avLst/>
            <a:gdLst>
              <a:gd name="connsiteX0" fmla="*/ 0 w 1506471"/>
              <a:gd name="connsiteY0" fmla="*/ 655315 h 1310630"/>
              <a:gd name="connsiteX1" fmla="*/ 327658 w 1506471"/>
              <a:gd name="connsiteY1" fmla="*/ 0 h 1310630"/>
              <a:gd name="connsiteX2" fmla="*/ 1178814 w 1506471"/>
              <a:gd name="connsiteY2" fmla="*/ 0 h 1310630"/>
              <a:gd name="connsiteX3" fmla="*/ 1506471 w 1506471"/>
              <a:gd name="connsiteY3" fmla="*/ 655315 h 1310630"/>
              <a:gd name="connsiteX4" fmla="*/ 1178814 w 1506471"/>
              <a:gd name="connsiteY4" fmla="*/ 1310630 h 1310630"/>
              <a:gd name="connsiteX5" fmla="*/ 327658 w 1506471"/>
              <a:gd name="connsiteY5" fmla="*/ 1310630 h 1310630"/>
              <a:gd name="connsiteX6" fmla="*/ 0 w 1506471"/>
              <a:gd name="connsiteY6" fmla="*/ 655315 h 131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5200" tIns="295719" rIns="265201" bIns="295718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 kern="1200"/>
          </a:p>
        </p:txBody>
      </p:sp>
      <p:sp>
        <p:nvSpPr>
          <p:cNvPr id="26" name="자유형 25"/>
          <p:cNvSpPr/>
          <p:nvPr/>
        </p:nvSpPr>
        <p:spPr>
          <a:xfrm>
            <a:off x="2630869" y="4371882"/>
            <a:ext cx="1196208" cy="1397600"/>
          </a:xfrm>
          <a:custGeom>
            <a:avLst/>
            <a:gdLst>
              <a:gd name="connsiteX0" fmla="*/ 0 w 1506471"/>
              <a:gd name="connsiteY0" fmla="*/ 655315 h 1310630"/>
              <a:gd name="connsiteX1" fmla="*/ 327658 w 1506471"/>
              <a:gd name="connsiteY1" fmla="*/ 0 h 1310630"/>
              <a:gd name="connsiteX2" fmla="*/ 1178814 w 1506471"/>
              <a:gd name="connsiteY2" fmla="*/ 0 h 1310630"/>
              <a:gd name="connsiteX3" fmla="*/ 1506471 w 1506471"/>
              <a:gd name="connsiteY3" fmla="*/ 655315 h 1310630"/>
              <a:gd name="connsiteX4" fmla="*/ 1178814 w 1506471"/>
              <a:gd name="connsiteY4" fmla="*/ 1310630 h 1310630"/>
              <a:gd name="connsiteX5" fmla="*/ 327658 w 1506471"/>
              <a:gd name="connsiteY5" fmla="*/ 1310630 h 1310630"/>
              <a:gd name="connsiteX6" fmla="*/ 0 w 1506471"/>
              <a:gd name="connsiteY6" fmla="*/ 655315 h 131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-66544"/>
              <a:satOff val="-1359"/>
              <a:lumOff val="13579"/>
              <a:alphaOff val="0"/>
            </a:schemeClr>
          </a:fillRef>
          <a:effectRef idx="0">
            <a:schemeClr val="accent1">
              <a:shade val="50000"/>
              <a:hueOff val="-66544"/>
              <a:satOff val="-1359"/>
              <a:lumOff val="135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4240" tIns="234759" rIns="204241" bIns="234758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sp>
        <p:nvSpPr>
          <p:cNvPr id="27" name="자유형 26"/>
          <p:cNvSpPr/>
          <p:nvPr/>
        </p:nvSpPr>
        <p:spPr>
          <a:xfrm>
            <a:off x="3338803" y="3041936"/>
            <a:ext cx="1196208" cy="1397600"/>
          </a:xfrm>
          <a:custGeom>
            <a:avLst/>
            <a:gdLst>
              <a:gd name="connsiteX0" fmla="*/ 0 w 1506471"/>
              <a:gd name="connsiteY0" fmla="*/ 655315 h 1310630"/>
              <a:gd name="connsiteX1" fmla="*/ 327658 w 1506471"/>
              <a:gd name="connsiteY1" fmla="*/ 0 h 1310630"/>
              <a:gd name="connsiteX2" fmla="*/ 1178814 w 1506471"/>
              <a:gd name="connsiteY2" fmla="*/ 0 h 1310630"/>
              <a:gd name="connsiteX3" fmla="*/ 1506471 w 1506471"/>
              <a:gd name="connsiteY3" fmla="*/ 655315 h 1310630"/>
              <a:gd name="connsiteX4" fmla="*/ 1178814 w 1506471"/>
              <a:gd name="connsiteY4" fmla="*/ 1310630 h 1310630"/>
              <a:gd name="connsiteX5" fmla="*/ 327658 w 1506471"/>
              <a:gd name="connsiteY5" fmla="*/ 1310630 h 1310630"/>
              <a:gd name="connsiteX6" fmla="*/ 0 w 1506471"/>
              <a:gd name="connsiteY6" fmla="*/ 655315 h 131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-133087"/>
              <a:satOff val="-2719"/>
              <a:lumOff val="27158"/>
              <a:alphaOff val="0"/>
            </a:schemeClr>
          </a:fillRef>
          <a:effectRef idx="0">
            <a:schemeClr val="accent1">
              <a:shade val="50000"/>
              <a:hueOff val="-133087"/>
              <a:satOff val="-2719"/>
              <a:lumOff val="271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5200" tIns="295719" rIns="265201" bIns="295718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 kern="1200"/>
          </a:p>
        </p:txBody>
      </p:sp>
      <p:sp>
        <p:nvSpPr>
          <p:cNvPr id="29" name="자유형 28"/>
          <p:cNvSpPr/>
          <p:nvPr/>
        </p:nvSpPr>
        <p:spPr>
          <a:xfrm>
            <a:off x="5528682" y="1708163"/>
            <a:ext cx="1196208" cy="1397600"/>
          </a:xfrm>
          <a:custGeom>
            <a:avLst/>
            <a:gdLst>
              <a:gd name="connsiteX0" fmla="*/ 0 w 1506471"/>
              <a:gd name="connsiteY0" fmla="*/ 655315 h 1310630"/>
              <a:gd name="connsiteX1" fmla="*/ 327658 w 1506471"/>
              <a:gd name="connsiteY1" fmla="*/ 0 h 1310630"/>
              <a:gd name="connsiteX2" fmla="*/ 1178814 w 1506471"/>
              <a:gd name="connsiteY2" fmla="*/ 0 h 1310630"/>
              <a:gd name="connsiteX3" fmla="*/ 1506471 w 1506471"/>
              <a:gd name="connsiteY3" fmla="*/ 655315 h 1310630"/>
              <a:gd name="connsiteX4" fmla="*/ 1178814 w 1506471"/>
              <a:gd name="connsiteY4" fmla="*/ 1310630 h 1310630"/>
              <a:gd name="connsiteX5" fmla="*/ 327658 w 1506471"/>
              <a:gd name="connsiteY5" fmla="*/ 1310630 h 1310630"/>
              <a:gd name="connsiteX6" fmla="*/ 0 w 1506471"/>
              <a:gd name="connsiteY6" fmla="*/ 655315 h 131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-199631"/>
              <a:satOff val="-4078"/>
              <a:lumOff val="40737"/>
              <a:alphaOff val="0"/>
            </a:schemeClr>
          </a:fillRef>
          <a:effectRef idx="0">
            <a:schemeClr val="accent1">
              <a:shade val="50000"/>
              <a:hueOff val="-199631"/>
              <a:satOff val="-4078"/>
              <a:lumOff val="4073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4240" tIns="234759" rIns="204241" bIns="234758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sp>
        <p:nvSpPr>
          <p:cNvPr id="30" name="자유형 29"/>
          <p:cNvSpPr/>
          <p:nvPr/>
        </p:nvSpPr>
        <p:spPr>
          <a:xfrm>
            <a:off x="1887019" y="3046760"/>
            <a:ext cx="1196208" cy="1397600"/>
          </a:xfrm>
          <a:custGeom>
            <a:avLst/>
            <a:gdLst>
              <a:gd name="connsiteX0" fmla="*/ 0 w 1506471"/>
              <a:gd name="connsiteY0" fmla="*/ 655315 h 1310630"/>
              <a:gd name="connsiteX1" fmla="*/ 327658 w 1506471"/>
              <a:gd name="connsiteY1" fmla="*/ 0 h 1310630"/>
              <a:gd name="connsiteX2" fmla="*/ 1178814 w 1506471"/>
              <a:gd name="connsiteY2" fmla="*/ 0 h 1310630"/>
              <a:gd name="connsiteX3" fmla="*/ 1506471 w 1506471"/>
              <a:gd name="connsiteY3" fmla="*/ 655315 h 1310630"/>
              <a:gd name="connsiteX4" fmla="*/ 1178814 w 1506471"/>
              <a:gd name="connsiteY4" fmla="*/ 1310630 h 1310630"/>
              <a:gd name="connsiteX5" fmla="*/ 327658 w 1506471"/>
              <a:gd name="connsiteY5" fmla="*/ 1310630 h 1310630"/>
              <a:gd name="connsiteX6" fmla="*/ 0 w 1506471"/>
              <a:gd name="connsiteY6" fmla="*/ 655315 h 131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-66544"/>
              <a:satOff val="-1359"/>
              <a:lumOff val="13579"/>
              <a:alphaOff val="0"/>
            </a:schemeClr>
          </a:fillRef>
          <a:effectRef idx="0">
            <a:schemeClr val="accent1">
              <a:shade val="50000"/>
              <a:hueOff val="-66544"/>
              <a:satOff val="-1359"/>
              <a:lumOff val="135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4240" tIns="234759" rIns="204241" bIns="234758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cxnSp>
        <p:nvCxnSpPr>
          <p:cNvPr id="31" name="직선 연결선 30"/>
          <p:cNvCxnSpPr/>
          <p:nvPr/>
        </p:nvCxnSpPr>
        <p:spPr>
          <a:xfrm>
            <a:off x="1860147" y="1870482"/>
            <a:ext cx="2016029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09217" y="1855969"/>
            <a:ext cx="221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j-lt"/>
              </a:rPr>
              <a:t>GYEONGBOK PALACE</a:t>
            </a:r>
            <a:endParaRPr lang="ko-KR" altLang="en-US" dirty="0">
              <a:latin typeface="+mj-lt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6880144" y="1737623"/>
            <a:ext cx="153995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810746" y="1753719"/>
            <a:ext cx="1885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DONGDAEMUN </a:t>
            </a:r>
          </a:p>
          <a:p>
            <a:r>
              <a:rPr lang="en-US" altLang="ko-KR" dirty="0">
                <a:latin typeface="+mj-lt"/>
              </a:rPr>
              <a:t>MARKET</a:t>
            </a:r>
            <a:endParaRPr lang="ko-KR" altLang="en-US" dirty="0">
              <a:latin typeface="+mj-lt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819150" y="3590796"/>
            <a:ext cx="890067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47705" y="3608993"/>
            <a:ext cx="267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ITAEWON</a:t>
            </a:r>
            <a:endParaRPr lang="ko-KR" altLang="en-US" dirty="0">
              <a:latin typeface="+mj-lt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4770730" y="3852726"/>
            <a:ext cx="1813465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669663" y="3852726"/>
            <a:ext cx="267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APGUJEONG-DONG</a:t>
            </a:r>
            <a:endParaRPr lang="ko-KR" altLang="en-US" dirty="0">
              <a:latin typeface="+mj-lt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4020943" y="5142562"/>
            <a:ext cx="2998982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977026" y="5142562"/>
            <a:ext cx="387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HONGIK UNIVERSITY ENTRANCE</a:t>
            </a:r>
            <a:endParaRPr lang="ko-KR" altLang="en-US" dirty="0">
              <a:latin typeface="+mj-lt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841343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9212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613386" y="4324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307397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2306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46" name="직사각형 1"/>
          <p:cNvSpPr/>
          <p:nvPr/>
        </p:nvSpPr>
        <p:spPr>
          <a:xfrm>
            <a:off x="6527045" y="-1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460370" y="64829"/>
            <a:ext cx="1454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Light" panose="020D0904000000000000" pitchFamily="50" charset="-127"/>
              </a:rPr>
              <a:t>Analysis Spatial Density of Foreign Tourists in Principal Areas</a:t>
            </a:r>
            <a:endPara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3879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29442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17373" y="2483430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</a:rPr>
              <a:t>1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4471" y="3532915"/>
            <a:ext cx="2140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+mj-lt"/>
              </a:rPr>
              <a:t>Gyeongbok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 Palace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0042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84" y="1797627"/>
            <a:ext cx="6186516" cy="4572000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1" name="직선 연결선 10"/>
          <p:cNvCxnSpPr/>
          <p:nvPr/>
        </p:nvCxnSpPr>
        <p:spPr>
          <a:xfrm>
            <a:off x="6019800" y="1519554"/>
            <a:ext cx="2809875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92882" y="1091046"/>
            <a:ext cx="3522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+mj-lt"/>
              </a:rPr>
              <a:t>GYEONGBOK PALACE(QGIS)</a:t>
            </a:r>
            <a:endParaRPr lang="ko-KR" altLang="en-US" sz="2000" dirty="0">
              <a:latin typeface="+mj-lt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841343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212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13386" y="4324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07397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306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20" name="직사각형 1"/>
          <p:cNvSpPr/>
          <p:nvPr/>
        </p:nvSpPr>
        <p:spPr>
          <a:xfrm>
            <a:off x="6527045" y="-1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60370" y="64829"/>
            <a:ext cx="1454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Light" panose="020D0904000000000000" pitchFamily="50" charset="-127"/>
              </a:rPr>
              <a:t>Analysis Spatial Density of Foreign Tourists in Principal Areas</a:t>
            </a:r>
            <a:endPara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98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차트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6323288"/>
              </p:ext>
            </p:extLst>
          </p:nvPr>
        </p:nvGraphicFramePr>
        <p:xfrm>
          <a:off x="4395355" y="1965615"/>
          <a:ext cx="4520045" cy="31068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297508" y="1735274"/>
            <a:ext cx="495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NUMBER OF VISITORS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2" name="차트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8721961"/>
              </p:ext>
            </p:extLst>
          </p:nvPr>
        </p:nvGraphicFramePr>
        <p:xfrm>
          <a:off x="-39099" y="1368011"/>
          <a:ext cx="4336607" cy="3584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-228601" y="1731810"/>
            <a:ext cx="495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NUMBER OF VISITORS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4" name="차트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4694701"/>
              </p:ext>
            </p:extLst>
          </p:nvPr>
        </p:nvGraphicFramePr>
        <p:xfrm>
          <a:off x="-39099" y="1369002"/>
          <a:ext cx="4336607" cy="3584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5" name="차트 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2162080"/>
              </p:ext>
            </p:extLst>
          </p:nvPr>
        </p:nvGraphicFramePr>
        <p:xfrm>
          <a:off x="4392758" y="1962642"/>
          <a:ext cx="4520045" cy="31068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50951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  <p:bldGraphic spid="35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9390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31674" y="2483430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</a:rPr>
              <a:t>2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77048" y="3532915"/>
            <a:ext cx="2608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+mj-lt"/>
              </a:rPr>
              <a:t>Dongdaemun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 Market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1212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64" y="1821176"/>
            <a:ext cx="6173218" cy="4535557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5600700" y="1519554"/>
            <a:ext cx="327235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66911" y="1091046"/>
            <a:ext cx="374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+mj-lt"/>
              </a:rPr>
              <a:t>DONGDAEMUN MARKET(QGIS)</a:t>
            </a:r>
            <a:endParaRPr lang="ko-KR" altLang="en-US" sz="2000" dirty="0">
              <a:latin typeface="+mj-lt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841343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212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13386" y="4324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07397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306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22" name="직사각형 1"/>
          <p:cNvSpPr/>
          <p:nvPr/>
        </p:nvSpPr>
        <p:spPr>
          <a:xfrm>
            <a:off x="6527045" y="-1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60370" y="64829"/>
            <a:ext cx="1454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Light" panose="020D0904000000000000" pitchFamily="50" charset="-127"/>
              </a:rPr>
              <a:t>Analysis Spatial Density of Foreign Tourists in Principal Areas</a:t>
            </a:r>
            <a:endPara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8856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차트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472204"/>
              </p:ext>
            </p:extLst>
          </p:nvPr>
        </p:nvGraphicFramePr>
        <p:xfrm>
          <a:off x="311728" y="2173432"/>
          <a:ext cx="4193240" cy="2636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차트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973863"/>
              </p:ext>
            </p:extLst>
          </p:nvPr>
        </p:nvGraphicFramePr>
        <p:xfrm>
          <a:off x="4723535" y="1836005"/>
          <a:ext cx="4038448" cy="3090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259408" y="1678124"/>
            <a:ext cx="495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NUMBER OF VISITORS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66701" y="1598460"/>
            <a:ext cx="495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NUMBER OF VISITORS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1" name="차트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2670372"/>
              </p:ext>
            </p:extLst>
          </p:nvPr>
        </p:nvGraphicFramePr>
        <p:xfrm>
          <a:off x="311728" y="2173432"/>
          <a:ext cx="4193240" cy="2636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차트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6333145"/>
              </p:ext>
            </p:extLst>
          </p:nvPr>
        </p:nvGraphicFramePr>
        <p:xfrm>
          <a:off x="4723535" y="1836005"/>
          <a:ext cx="4038448" cy="3090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95530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2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031674" y="2483430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</a:rPr>
              <a:t>3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18612" y="3460178"/>
            <a:ext cx="260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+mj-lt"/>
              </a:rPr>
              <a:t>Apgujeong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-dong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4040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6067425" y="1519554"/>
            <a:ext cx="28562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81700" y="1091046"/>
            <a:ext cx="2933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+mj-lt"/>
              </a:rPr>
              <a:t>APGUJEONG-DONG(QGIS)</a:t>
            </a:r>
            <a:endParaRPr lang="ko-KR" altLang="en-US" sz="2000" dirty="0"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21" y="1821488"/>
            <a:ext cx="6184214" cy="454626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841343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212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13386" y="4324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07397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306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20" name="직사각형 1"/>
          <p:cNvSpPr/>
          <p:nvPr/>
        </p:nvSpPr>
        <p:spPr>
          <a:xfrm>
            <a:off x="6527045" y="-1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60370" y="64829"/>
            <a:ext cx="1454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Light" panose="020D0904000000000000" pitchFamily="50" charset="-127"/>
              </a:rPr>
              <a:t>Analysis Spatial Density of Foreign Tourists in Principal Areas</a:t>
            </a:r>
            <a:endPara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723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04" y="1619827"/>
            <a:ext cx="6429913" cy="439723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841343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212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3386" y="4324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07397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306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10" name="직사각형 1"/>
          <p:cNvSpPr/>
          <p:nvPr/>
        </p:nvSpPr>
        <p:spPr>
          <a:xfrm>
            <a:off x="6527045" y="-1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60370" y="64829"/>
            <a:ext cx="1454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Light" panose="020D0904000000000000" pitchFamily="50" charset="-127"/>
              </a:rPr>
              <a:t>Analysis Spatial Density of Foreign Tourists in Principal Areas</a:t>
            </a:r>
            <a:endPara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884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59" y="685800"/>
            <a:ext cx="7744468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6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K:\스크린샷 2015-09-15 오전 9.47.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893" y="1870364"/>
            <a:ext cx="4982797" cy="401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841343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212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13386" y="4324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07397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306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9" name="직사각형 1"/>
          <p:cNvSpPr/>
          <p:nvPr/>
        </p:nvSpPr>
        <p:spPr>
          <a:xfrm>
            <a:off x="6527045" y="-1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60370" y="64829"/>
            <a:ext cx="1454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Light" panose="020D0904000000000000" pitchFamily="50" charset="-127"/>
              </a:rPr>
              <a:t>Analysis Spatial Density of Foreign Tourists in Principal Areas</a:t>
            </a:r>
            <a:endPara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699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6" y="0"/>
            <a:ext cx="915352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차트 2"/>
          <p:cNvGraphicFramePr/>
          <p:nvPr>
            <p:extLst>
              <p:ext uri="{D42A27DB-BD31-4B8C-83A1-F6EECF244321}">
                <p14:modId xmlns:p14="http://schemas.microsoft.com/office/powerpoint/2010/main" val="3737150535"/>
              </p:ext>
            </p:extLst>
          </p:nvPr>
        </p:nvGraphicFramePr>
        <p:xfrm>
          <a:off x="190498" y="1914525"/>
          <a:ext cx="4143377" cy="2867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180205009"/>
              </p:ext>
            </p:extLst>
          </p:nvPr>
        </p:nvGraphicFramePr>
        <p:xfrm>
          <a:off x="4486274" y="1520825"/>
          <a:ext cx="4371975" cy="3470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06675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608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31674" y="2483430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</a:rPr>
              <a:t>4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8612" y="3460178"/>
            <a:ext cx="260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+mj-lt"/>
              </a:rPr>
              <a:t>Itaewon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1943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608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9526" y="0"/>
            <a:ext cx="915352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차트 30"/>
          <p:cNvGraphicFramePr/>
          <p:nvPr>
            <p:extLst>
              <p:ext uri="{D42A27DB-BD31-4B8C-83A1-F6EECF244321}">
                <p14:modId xmlns:p14="http://schemas.microsoft.com/office/powerpoint/2010/main" val="4056944993"/>
              </p:ext>
            </p:extLst>
          </p:nvPr>
        </p:nvGraphicFramePr>
        <p:xfrm>
          <a:off x="1429788" y="142273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2149539" y="1535400"/>
            <a:ext cx="1367074" cy="941560"/>
            <a:chOff x="2281473" y="1647730"/>
            <a:chExt cx="1367074" cy="941560"/>
          </a:xfrm>
          <a:solidFill>
            <a:schemeClr val="accent5">
              <a:lumMod val="75000"/>
            </a:schemeClr>
          </a:solidFill>
        </p:grpSpPr>
        <p:sp>
          <p:nvSpPr>
            <p:cNvPr id="33" name="타원 32"/>
            <p:cNvSpPr/>
            <p:nvPr/>
          </p:nvSpPr>
          <p:spPr>
            <a:xfrm>
              <a:off x="3521799" y="2462542"/>
              <a:ext cx="126748" cy="126748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 flipH="1" flipV="1">
              <a:off x="3069126" y="1647730"/>
              <a:ext cx="488888" cy="832918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>
              <a:off x="2281473" y="1647730"/>
              <a:ext cx="787653" cy="0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5865983" y="2576544"/>
            <a:ext cx="1367074" cy="941560"/>
            <a:chOff x="5970758" y="2395569"/>
            <a:chExt cx="1367074" cy="941560"/>
          </a:xfrm>
          <a:solidFill>
            <a:schemeClr val="accent5">
              <a:lumMod val="75000"/>
            </a:schemeClr>
          </a:solidFill>
        </p:grpSpPr>
        <p:sp>
          <p:nvSpPr>
            <p:cNvPr id="37" name="타원 36"/>
            <p:cNvSpPr/>
            <p:nvPr/>
          </p:nvSpPr>
          <p:spPr>
            <a:xfrm flipH="1">
              <a:off x="5970758" y="3210381"/>
              <a:ext cx="126748" cy="126748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 flipV="1">
              <a:off x="6061291" y="2395569"/>
              <a:ext cx="488888" cy="832918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550179" y="2395569"/>
              <a:ext cx="787653" cy="0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7110842" y="2259774"/>
            <a:ext cx="1633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ea typeface="+mj-ea"/>
              </a:rPr>
              <a:t>24.7%</a:t>
            </a:r>
            <a:endParaRPr lang="ko-KR" altLang="en-US" sz="3600" b="1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21181" y="2964106"/>
            <a:ext cx="13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  <a:ea typeface="+mj-ea"/>
              </a:rPr>
              <a:t>1643</a:t>
            </a:r>
            <a:endParaRPr lang="ko-KR" altLang="en-US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42109" y="3148772"/>
            <a:ext cx="1303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N02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3400" y="5125231"/>
            <a:ext cx="1733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ea typeface="+mj-ea"/>
              </a:rPr>
              <a:t>24.8%</a:t>
            </a:r>
            <a:endParaRPr lang="ko-KR" altLang="en-US" sz="3600" b="1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20067" y="5807784"/>
            <a:ext cx="84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  <a:ea typeface="+mj-ea"/>
              </a:rPr>
              <a:t>1654</a:t>
            </a:r>
            <a:endParaRPr lang="ko-KR" altLang="en-US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54066" y="1185075"/>
            <a:ext cx="124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ea typeface="+mj-ea"/>
              </a:rPr>
              <a:t>21%</a:t>
            </a:r>
            <a:endParaRPr lang="ko-KR" altLang="en-US" sz="3600" b="1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86854" y="1888488"/>
            <a:ext cx="91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  <a:ea typeface="+mj-ea"/>
              </a:rPr>
              <a:t>1395</a:t>
            </a:r>
            <a:endParaRPr lang="ko-KR" altLang="en-US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grpSp>
        <p:nvGrpSpPr>
          <p:cNvPr id="47" name="그룹 46"/>
          <p:cNvGrpSpPr/>
          <p:nvPr/>
        </p:nvGrpSpPr>
        <p:grpSpPr>
          <a:xfrm flipV="1">
            <a:off x="2154066" y="4506837"/>
            <a:ext cx="1367074" cy="941560"/>
            <a:chOff x="2281473" y="1647730"/>
            <a:chExt cx="1367074" cy="941560"/>
          </a:xfrm>
          <a:solidFill>
            <a:schemeClr val="accent5">
              <a:lumMod val="75000"/>
            </a:schemeClr>
          </a:solidFill>
        </p:grpSpPr>
        <p:sp>
          <p:nvSpPr>
            <p:cNvPr id="48" name="타원 47"/>
            <p:cNvSpPr/>
            <p:nvPr/>
          </p:nvSpPr>
          <p:spPr>
            <a:xfrm>
              <a:off x="3521799" y="2462542"/>
              <a:ext cx="126748" cy="126748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cxnSp>
          <p:nvCxnSpPr>
            <p:cNvPr id="49" name="직선 연결선 48"/>
            <p:cNvCxnSpPr/>
            <p:nvPr/>
          </p:nvCxnSpPr>
          <p:spPr>
            <a:xfrm flipH="1" flipV="1">
              <a:off x="3069126" y="1647730"/>
              <a:ext cx="488888" cy="832918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H="1">
              <a:off x="2281473" y="1647730"/>
              <a:ext cx="787653" cy="0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3389865" y="4095917"/>
            <a:ext cx="1303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N06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78875" y="2481559"/>
            <a:ext cx="1303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N10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47700" y="5748852"/>
            <a:ext cx="149570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67645" y="1811786"/>
            <a:ext cx="1213165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177517" y="2877432"/>
            <a:ext cx="1440725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646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7138433" y="1519554"/>
            <a:ext cx="1737607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66911" y="1091046"/>
            <a:ext cx="374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+mj-lt"/>
              </a:rPr>
              <a:t>ITAEWON(QGIS)</a:t>
            </a:r>
            <a:endParaRPr lang="ko-KR" altLang="en-US" sz="2000" dirty="0">
              <a:latin typeface="+mj-lt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841343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212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13386" y="4324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07397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306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20" name="직사각형 1"/>
          <p:cNvSpPr/>
          <p:nvPr/>
        </p:nvSpPr>
        <p:spPr>
          <a:xfrm>
            <a:off x="6527045" y="-1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60370" y="64829"/>
            <a:ext cx="1454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Light" panose="020D0904000000000000" pitchFamily="50" charset="-127"/>
              </a:rPr>
              <a:t>Analysis Spatial Density of Foreign Tourists in Principal Areas</a:t>
            </a:r>
            <a:endPara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Light" panose="020D0904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57" y="1821487"/>
            <a:ext cx="6180678" cy="454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05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55120" cy="68580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31674" y="2587340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</a:rPr>
              <a:t>5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951" y="3564088"/>
            <a:ext cx="4249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+mj-lt"/>
              </a:rPr>
              <a:t>Hongik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 University Entrance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8725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5962650" y="1519554"/>
            <a:ext cx="2884815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66911" y="1091046"/>
            <a:ext cx="374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+mj-lt"/>
              </a:rPr>
              <a:t>HONGIK UNIVERSITY(QGIS)</a:t>
            </a:r>
            <a:endParaRPr lang="ko-KR" altLang="en-US" sz="2000" dirty="0">
              <a:latin typeface="+mj-l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53" y="1821487"/>
            <a:ext cx="6182682" cy="454626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841343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212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13386" y="4324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07397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306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21" name="직사각형 1"/>
          <p:cNvSpPr/>
          <p:nvPr/>
        </p:nvSpPr>
        <p:spPr>
          <a:xfrm>
            <a:off x="6527045" y="-1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60370" y="64829"/>
            <a:ext cx="1454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Light" panose="020D0904000000000000" pitchFamily="50" charset="-127"/>
              </a:rPr>
              <a:t>Analysis Spatial Density of Foreign Tourists in Principal Areas</a:t>
            </a:r>
            <a:endParaRPr lang="ko-KR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877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55120" cy="68580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6" y="0"/>
            <a:ext cx="915352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차트 1"/>
          <p:cNvGraphicFramePr/>
          <p:nvPr>
            <p:extLst>
              <p:ext uri="{D42A27DB-BD31-4B8C-83A1-F6EECF244321}">
                <p14:modId xmlns:p14="http://schemas.microsoft.com/office/powerpoint/2010/main" val="1425366628"/>
              </p:ext>
            </p:extLst>
          </p:nvPr>
        </p:nvGraphicFramePr>
        <p:xfrm>
          <a:off x="81759" y="1874837"/>
          <a:ext cx="4495801" cy="3279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차트 2"/>
          <p:cNvGraphicFramePr/>
          <p:nvPr>
            <p:extLst>
              <p:ext uri="{D42A27DB-BD31-4B8C-83A1-F6EECF244321}">
                <p14:modId xmlns:p14="http://schemas.microsoft.com/office/powerpoint/2010/main" val="3680086806"/>
              </p:ext>
            </p:extLst>
          </p:nvPr>
        </p:nvGraphicFramePr>
        <p:xfrm>
          <a:off x="4510886" y="1866899"/>
          <a:ext cx="4499764" cy="3451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78756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48914" y="2754215"/>
            <a:ext cx="1718631" cy="17186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78376" y="3981167"/>
            <a:ext cx="5837844" cy="1355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400" b="1" dirty="0">
                <a:solidFill>
                  <a:schemeClr val="bg1"/>
                </a:solidFill>
                <a:ea typeface="나눔고딕 ExtraBold" panose="020D0904000000000000" pitchFamily="50" charset="-127"/>
                <a:cs typeface="Nirmala UI" panose="020B0502040204020203" pitchFamily="34" charset="0"/>
              </a:rPr>
              <a:t>ADDITIONAL </a:t>
            </a:r>
          </a:p>
          <a:p>
            <a:pPr>
              <a:lnSpc>
                <a:spcPct val="114000"/>
              </a:lnSpc>
            </a:pPr>
            <a:r>
              <a:rPr lang="en-US" altLang="ko-KR" sz="2400" b="1" dirty="0">
                <a:ea typeface="나눔고딕 ExtraBold" panose="020D0904000000000000" pitchFamily="50" charset="-127"/>
                <a:cs typeface="Nirmala UI" panose="020B0502040204020203" pitchFamily="34" charset="0"/>
              </a:rPr>
              <a:t>TOURIST INFORMATION </a:t>
            </a:r>
          </a:p>
          <a:p>
            <a:pPr>
              <a:lnSpc>
                <a:spcPct val="114000"/>
              </a:lnSpc>
            </a:pPr>
            <a:r>
              <a:rPr lang="en-US" altLang="ko-KR" sz="2400" b="1" dirty="0">
                <a:ea typeface="나눔고딕 ExtraBold" panose="020D0904000000000000" pitchFamily="50" charset="-127"/>
                <a:cs typeface="Nirmala UI" panose="020B0502040204020203" pitchFamily="34" charset="0"/>
              </a:rPr>
              <a:t>CENTERS</a:t>
            </a:r>
            <a:endParaRPr lang="ko-KR" altLang="en-US" sz="2400" b="1" dirty="0">
              <a:ea typeface="나눔고딕 ExtraBold" panose="020D0904000000000000" pitchFamily="50" charset="-127"/>
              <a:cs typeface="Nirmala UI" panose="020B0502040204020203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212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13386" y="4324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7397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306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37802" y="-4045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ea typeface="나눔고딕 Light" panose="020D0904000000000000" pitchFamily="50" charset="-127"/>
              </a:rPr>
              <a:t>Analysis Spatial Density of Foreign Tourists in Principal Areas</a:t>
            </a:r>
            <a:endParaRPr lang="ko-KR" altLang="en-US" sz="900" dirty="0">
              <a:solidFill>
                <a:schemeClr val="tx1"/>
              </a:solidFill>
              <a:ea typeface="나눔고딕 Light" panose="020D0904000000000000" pitchFamily="50" charset="-127"/>
            </a:endParaRPr>
          </a:p>
        </p:txBody>
      </p:sp>
      <p:sp>
        <p:nvSpPr>
          <p:cNvPr id="29" name="직사각형 1"/>
          <p:cNvSpPr/>
          <p:nvPr/>
        </p:nvSpPr>
        <p:spPr>
          <a:xfrm>
            <a:off x="7817887" y="-5199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17887" y="123825"/>
            <a:ext cx="132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B39CA-B32A-4E47-B4DE-3243E08B8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92" y="2876833"/>
            <a:ext cx="2273810" cy="227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16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0" y="0"/>
            <a:ext cx="9144000" cy="6858000"/>
            <a:chOff x="412539" y="1656214"/>
            <a:chExt cx="5824590" cy="501972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539" y="1656214"/>
              <a:ext cx="5824590" cy="5019724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905906" y="2875105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764194" y="3049855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422127" y="4884743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465053" y="2936267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2083405" y="4273114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3050402" y="3941085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2899103" y="4045934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5957974" y="5120655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4214746" y="4325539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3285365" y="2554926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2596468" y="2122406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783161" y="2160538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2228410" y="3041119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2472938" y="2836831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2453043" y="2571282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739741" y="2676133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2596393" y="2659775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2675331" y="2546991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2754269" y="2387142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2394000" y="2305733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2512408" y="2402714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591346" y="2305733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5806977" y="2001186"/>
              <a:ext cx="85725" cy="1143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609600" y="3082312"/>
            <a:ext cx="7910285" cy="92333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</a:rPr>
              <a:t>25</a:t>
            </a:r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</a:rPr>
              <a:t>Tourist Information Centers</a:t>
            </a:r>
          </a:p>
        </p:txBody>
      </p:sp>
    </p:spTree>
    <p:extLst>
      <p:ext uri="{BB962C8B-B14F-4D97-AF65-F5344CB8AC3E}">
        <p14:creationId xmlns:p14="http://schemas.microsoft.com/office/powerpoint/2010/main" val="940336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27" y="1842187"/>
            <a:ext cx="7541053" cy="44621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8480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5865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Principal Areas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46037" y="233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36075" y="-1242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28194" y="2333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560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12" name="직사각형 1"/>
          <p:cNvSpPr/>
          <p:nvPr/>
        </p:nvSpPr>
        <p:spPr>
          <a:xfrm>
            <a:off x="-1" y="2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3857" y="32523"/>
            <a:ext cx="135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ExtraBold" panose="020D0904000000000000" pitchFamily="50" charset="-127"/>
                <a:cs typeface="Khmer UI" panose="020B0502040204020203" pitchFamily="34" charset="0"/>
              </a:rPr>
              <a:t>GOAL OF ANALYSIS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ExtraBold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8310" y="1036231"/>
            <a:ext cx="270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  <a:ea typeface="나눔고딕 ExtraBold" panose="020D0904000000000000" pitchFamily="50" charset="-127"/>
              </a:rPr>
              <a:t>Seoul City’s OWL BUS</a:t>
            </a:r>
            <a:endParaRPr lang="ko-KR" altLang="en-US" sz="2000" dirty="0">
              <a:latin typeface="+mj-lt"/>
              <a:ea typeface="나눔고딕 ExtraBold" panose="020D0904000000000000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3210" y="1010399"/>
            <a:ext cx="2288817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109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/>
          <p:cNvGrpSpPr/>
          <p:nvPr/>
        </p:nvGrpSpPr>
        <p:grpSpPr>
          <a:xfrm>
            <a:off x="0" y="0"/>
            <a:ext cx="9144000" cy="6858000"/>
            <a:chOff x="412539" y="1656214"/>
            <a:chExt cx="5824590" cy="5019724"/>
          </a:xfrm>
        </p:grpSpPr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539" y="1656214"/>
              <a:ext cx="5824590" cy="5019724"/>
            </a:xfrm>
            <a:prstGeom prst="rect">
              <a:avLst/>
            </a:prstGeom>
          </p:spPr>
        </p:pic>
        <p:sp>
          <p:nvSpPr>
            <p:cNvPr id="87" name="타원 86"/>
            <p:cNvSpPr/>
            <p:nvPr/>
          </p:nvSpPr>
          <p:spPr>
            <a:xfrm>
              <a:off x="905906" y="2875105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764194" y="3049855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422127" y="4884743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1465053" y="2936267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2083405" y="4273114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3050402" y="3941085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2899103" y="4045934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957974" y="5120655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4214746" y="4325539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3285365" y="2554926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2596468" y="2122406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98" name="타원 97"/>
            <p:cNvSpPr/>
            <p:nvPr/>
          </p:nvSpPr>
          <p:spPr>
            <a:xfrm>
              <a:off x="2783161" y="2160538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2228410" y="3041119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00" name="타원 99"/>
            <p:cNvSpPr/>
            <p:nvPr/>
          </p:nvSpPr>
          <p:spPr>
            <a:xfrm>
              <a:off x="2472938" y="2836831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2453043" y="2571282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2739741" y="2676133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03" name="타원 102"/>
            <p:cNvSpPr/>
            <p:nvPr/>
          </p:nvSpPr>
          <p:spPr>
            <a:xfrm>
              <a:off x="2596393" y="2659775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2675331" y="2546991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2754269" y="2387142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2394000" y="2305733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07" name="타원 106"/>
            <p:cNvSpPr/>
            <p:nvPr/>
          </p:nvSpPr>
          <p:spPr>
            <a:xfrm>
              <a:off x="2512408" y="2402714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2591346" y="2305733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09" name="타원 108"/>
            <p:cNvSpPr/>
            <p:nvPr/>
          </p:nvSpPr>
          <p:spPr>
            <a:xfrm>
              <a:off x="5806977" y="2001186"/>
              <a:ext cx="85725" cy="1143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0" y="0"/>
            <a:ext cx="9144000" cy="4384713"/>
            <a:chOff x="0" y="0"/>
            <a:chExt cx="9144000" cy="4362680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385"/>
            <a:stretch/>
          </p:blipFill>
          <p:spPr>
            <a:xfrm>
              <a:off x="0" y="0"/>
              <a:ext cx="9144000" cy="4362680"/>
            </a:xfrm>
            <a:prstGeom prst="rect">
              <a:avLst/>
            </a:prstGeom>
          </p:spPr>
        </p:pic>
        <p:sp>
          <p:nvSpPr>
            <p:cNvPr id="63" name="타원 62"/>
            <p:cNvSpPr/>
            <p:nvPr/>
          </p:nvSpPr>
          <p:spPr>
            <a:xfrm>
              <a:off x="774535" y="1665262"/>
              <a:ext cx="123924" cy="143249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552062" y="1904007"/>
              <a:ext cx="123924" cy="143249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1652337" y="1748822"/>
              <a:ext cx="123924" cy="143249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2623086" y="3575236"/>
              <a:ext cx="123924" cy="143249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4141170" y="3121615"/>
              <a:ext cx="123924" cy="143249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3903647" y="3264861"/>
              <a:ext cx="123924" cy="143249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5969069" y="3646860"/>
              <a:ext cx="123924" cy="143249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4510038" y="1227830"/>
              <a:ext cx="123924" cy="143249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3428541" y="636916"/>
              <a:ext cx="123924" cy="143249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3721630" y="689013"/>
              <a:ext cx="123924" cy="143249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2850728" y="1892072"/>
              <a:ext cx="123924" cy="143249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3234612" y="1612971"/>
              <a:ext cx="123924" cy="143249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3203379" y="1250176"/>
              <a:ext cx="123924" cy="143249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3653465" y="1393424"/>
              <a:ext cx="123924" cy="143249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3428423" y="1371076"/>
              <a:ext cx="123924" cy="143249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3552348" y="1216989"/>
              <a:ext cx="123924" cy="143249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676272" y="998602"/>
              <a:ext cx="123924" cy="143249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3110688" y="887380"/>
              <a:ext cx="123924" cy="143249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3296576" y="1019876"/>
              <a:ext cx="123924" cy="143249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3420500" y="887380"/>
              <a:ext cx="123924" cy="143249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</p:grpSp>
      <p:sp>
        <p:nvSpPr>
          <p:cNvPr id="84" name="타원 83"/>
          <p:cNvSpPr/>
          <p:nvPr/>
        </p:nvSpPr>
        <p:spPr>
          <a:xfrm>
            <a:off x="5299112" y="1762696"/>
            <a:ext cx="3646583" cy="3646583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332166" y="3022065"/>
            <a:ext cx="3635568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+mj-lt"/>
                <a:ea typeface="나눔고딕" panose="020D0604000000000000" pitchFamily="50" charset="-127"/>
              </a:rPr>
              <a:t>22</a:t>
            </a:r>
            <a:r>
              <a:rPr lang="en-US" altLang="ko-KR" dirty="0">
                <a:latin typeface="+mj-lt"/>
                <a:ea typeface="나눔고딕" panose="020D0604000000000000" pitchFamily="50" charset="-127"/>
              </a:rPr>
              <a:t> Tourist Information Centers concentrated in </a:t>
            </a:r>
          </a:p>
          <a:p>
            <a:pPr algn="ctr"/>
            <a:r>
              <a:rPr lang="en-US" altLang="ko-KR" sz="2400" b="1" dirty="0">
                <a:latin typeface="+mj-lt"/>
                <a:ea typeface="나눔고딕" panose="020D0604000000000000" pitchFamily="50" charset="-127"/>
              </a:rPr>
              <a:t>GAGNGBUK</a:t>
            </a:r>
            <a:r>
              <a:rPr lang="en-US" altLang="ko-KR" dirty="0">
                <a:latin typeface="+mj-lt"/>
                <a:ea typeface="나눔고딕" panose="020D0604000000000000" pitchFamily="50" charset="-127"/>
              </a:rPr>
              <a:t> Area</a:t>
            </a:r>
          </a:p>
          <a:p>
            <a:pPr algn="ctr"/>
            <a:endParaRPr lang="en-US" altLang="ko-KR" sz="1050" dirty="0">
              <a:latin typeface="+mj-lt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75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2023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9144000" cy="6858000"/>
            <a:chOff x="412539" y="1656214"/>
            <a:chExt cx="5824590" cy="501972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539" y="1656214"/>
              <a:ext cx="5824590" cy="5019724"/>
            </a:xfrm>
            <a:prstGeom prst="rect">
              <a:avLst/>
            </a:prstGeom>
          </p:spPr>
        </p:pic>
        <p:sp>
          <p:nvSpPr>
            <p:cNvPr id="6" name="타원 5"/>
            <p:cNvSpPr/>
            <p:nvPr/>
          </p:nvSpPr>
          <p:spPr>
            <a:xfrm>
              <a:off x="905906" y="2875105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764194" y="3049855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422127" y="4884743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465053" y="2936267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2083405" y="4273114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3050402" y="3941085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2899103" y="4045934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5957974" y="5120655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4214746" y="4325539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285365" y="2554926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596468" y="2122406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2783161" y="2160538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2228410" y="3041119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2472938" y="2836831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453043" y="2571282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2739741" y="2676133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2596393" y="2659775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2675331" y="2546991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2754269" y="2387142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2394000" y="2305733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512408" y="2402714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591346" y="2305733"/>
              <a:ext cx="78938" cy="104851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5806977" y="2001186"/>
              <a:ext cx="85725" cy="1143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09600" y="3082312"/>
            <a:ext cx="7910285" cy="92333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</a:rPr>
              <a:t>7</a:t>
            </a:r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" panose="020D0604000000000000" pitchFamily="50" charset="-127"/>
              </a:rPr>
              <a:t>Tourist Information Centers</a:t>
            </a:r>
          </a:p>
        </p:txBody>
      </p:sp>
    </p:spTree>
    <p:extLst>
      <p:ext uri="{BB962C8B-B14F-4D97-AF65-F5344CB8AC3E}">
        <p14:creationId xmlns:p14="http://schemas.microsoft.com/office/powerpoint/2010/main" val="2525585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774535" y="1665262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52062" y="1904007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5052" y="4410850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652337" y="1748822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623086" y="3575236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41170" y="3121615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903647" y="3264861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705756" y="4733156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969069" y="3646860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510038" y="1227830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428541" y="636916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721630" y="689013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850728" y="1892072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234612" y="1612971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03379" y="1250176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653465" y="1393424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428423" y="1371076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552348" y="1216989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676272" y="998602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110688" y="887380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296576" y="1019876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420500" y="887380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824344" y="4904621"/>
            <a:ext cx="123924" cy="143249"/>
          </a:xfrm>
          <a:prstGeom prst="ellipse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224579" y="4252408"/>
            <a:ext cx="123924" cy="143249"/>
          </a:xfrm>
          <a:prstGeom prst="ellipse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461164" y="5633885"/>
            <a:ext cx="123924" cy="143249"/>
          </a:xfrm>
          <a:prstGeom prst="ellipse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582327" y="5256229"/>
            <a:ext cx="123924" cy="143249"/>
          </a:xfrm>
          <a:prstGeom prst="ellipse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5257440" y="5182437"/>
            <a:ext cx="123924" cy="143249"/>
          </a:xfrm>
          <a:prstGeom prst="ellipse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4582327" y="1000772"/>
            <a:ext cx="123924" cy="143249"/>
          </a:xfrm>
          <a:prstGeom prst="ellipse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734162" y="3901885"/>
            <a:ext cx="123924" cy="143249"/>
          </a:xfrm>
          <a:prstGeom prst="ellipse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77497" y="5412689"/>
            <a:ext cx="2752990" cy="10872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83842" y="5649270"/>
            <a:ext cx="123924" cy="143249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77272" y="6151179"/>
            <a:ext cx="123924" cy="143249"/>
          </a:xfrm>
          <a:prstGeom prst="ellipse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2417" y="5568101"/>
            <a:ext cx="2442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  <a:ea typeface="나눔고딕" panose="020D0604000000000000" pitchFamily="50" charset="-127"/>
              </a:rPr>
              <a:t>Current Tourist Information Centers</a:t>
            </a:r>
            <a:endParaRPr lang="ko-KR" altLang="en-US" sz="1200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3984" y="6070009"/>
            <a:ext cx="2185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  <a:ea typeface="나눔고딕" panose="020D0604000000000000" pitchFamily="50" charset="-127"/>
              </a:rPr>
              <a:t>New Tourist Information Centers</a:t>
            </a:r>
            <a:endParaRPr lang="ko-KR" altLang="en-US" sz="1200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57" name="사각형 설명선 56"/>
          <p:cNvSpPr/>
          <p:nvPr/>
        </p:nvSpPr>
        <p:spPr>
          <a:xfrm>
            <a:off x="5179979" y="3613533"/>
            <a:ext cx="1077602" cy="392756"/>
          </a:xfrm>
          <a:prstGeom prst="wedgeRectCallout">
            <a:avLst>
              <a:gd name="adj1" fmla="val -35135"/>
              <a:gd name="adj2" fmla="val 92918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Garosu-gil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8" name="사각형 설명선 57"/>
          <p:cNvSpPr/>
          <p:nvPr/>
        </p:nvSpPr>
        <p:spPr>
          <a:xfrm>
            <a:off x="6444868" y="4461831"/>
            <a:ext cx="819261" cy="292348"/>
          </a:xfrm>
          <a:prstGeom prst="wedgeRectCallout">
            <a:avLst>
              <a:gd name="adj1" fmla="val -5814"/>
              <a:gd name="adj2" fmla="val 97954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COEX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9" name="사각형 설명선 58"/>
          <p:cNvSpPr/>
          <p:nvPr/>
        </p:nvSpPr>
        <p:spPr>
          <a:xfrm>
            <a:off x="5477684" y="5078777"/>
            <a:ext cx="1088370" cy="444296"/>
          </a:xfrm>
          <a:prstGeom prst="wedgeRectCallout">
            <a:avLst>
              <a:gd name="adj1" fmla="val -32449"/>
              <a:gd name="adj2" fmla="val 75732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Gangnam Station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0" name="사각형 설명선 59"/>
          <p:cNvSpPr/>
          <p:nvPr/>
        </p:nvSpPr>
        <p:spPr>
          <a:xfrm>
            <a:off x="3305273" y="4457456"/>
            <a:ext cx="1490210" cy="642746"/>
          </a:xfrm>
          <a:prstGeom prst="wedgeRectCallout">
            <a:avLst>
              <a:gd name="adj1" fmla="val 33529"/>
              <a:gd name="adj2" fmla="val 78364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Gangnam Express Bus Terminal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1" name="사각형 설명선 60"/>
          <p:cNvSpPr/>
          <p:nvPr/>
        </p:nvSpPr>
        <p:spPr>
          <a:xfrm>
            <a:off x="774532" y="3437263"/>
            <a:ext cx="1131385" cy="281216"/>
          </a:xfrm>
          <a:prstGeom prst="wedgeRectCallout">
            <a:avLst>
              <a:gd name="adj1" fmla="val -37878"/>
              <a:gd name="adj2" fmla="val 106031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Yeouido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90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19470" y="2754215"/>
            <a:ext cx="1718631" cy="17186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5679" y="3972887"/>
            <a:ext cx="5837844" cy="934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400" b="1" dirty="0">
                <a:solidFill>
                  <a:schemeClr val="bg1"/>
                </a:solidFill>
                <a:ea typeface="나눔고딕 ExtraBold" panose="020D0904000000000000" pitchFamily="50" charset="-127"/>
                <a:cs typeface="Nirmala UI" panose="020B0502040204020203" pitchFamily="34" charset="0"/>
              </a:rPr>
              <a:t>ROAD</a:t>
            </a:r>
            <a:r>
              <a:rPr lang="en-US" altLang="ko-KR" sz="500" b="1" dirty="0">
                <a:solidFill>
                  <a:schemeClr val="bg1"/>
                </a:solidFill>
                <a:ea typeface="나눔고딕 ExtraBold" panose="020D0904000000000000" pitchFamily="50" charset="-127"/>
                <a:cs typeface="Nirmala UI" panose="020B0502040204020203" pitchFamily="34" charset="0"/>
              </a:rPr>
              <a:t>   </a:t>
            </a:r>
            <a:r>
              <a:rPr lang="en-US" altLang="ko-KR" sz="2400" b="1" dirty="0">
                <a:solidFill>
                  <a:schemeClr val="bg1"/>
                </a:solidFill>
                <a:ea typeface="나눔고딕 ExtraBold" panose="020D0904000000000000" pitchFamily="50" charset="-127"/>
                <a:cs typeface="Nirmala UI" panose="020B0502040204020203" pitchFamily="34" charset="0"/>
              </a:rPr>
              <a:t>SIGNS</a:t>
            </a:r>
          </a:p>
          <a:p>
            <a:pPr>
              <a:lnSpc>
                <a:spcPct val="114000"/>
              </a:lnSpc>
            </a:pPr>
            <a:r>
              <a:rPr lang="en-US" altLang="ko-KR" sz="2400" b="1" dirty="0">
                <a:ea typeface="나눔고딕 ExtraBold" panose="020D0904000000000000" pitchFamily="50" charset="-127"/>
                <a:cs typeface="Nirmala UI" panose="020B0502040204020203" pitchFamily="34" charset="0"/>
              </a:rPr>
              <a:t>WITH FOREIGN LANGUAGES</a:t>
            </a:r>
            <a:endParaRPr lang="ko-KR" altLang="en-US" sz="2400" b="1" dirty="0">
              <a:ea typeface="나눔고딕 ExtraBold" panose="020D0904000000000000" pitchFamily="50" charset="-127"/>
              <a:cs typeface="Nirmala UI" panose="020B0502040204020203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212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13386" y="4324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07397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306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37802" y="-4045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ea typeface="나눔고딕 Light" panose="020D0904000000000000" pitchFamily="50" charset="-127"/>
              </a:rPr>
              <a:t>Analysis Spatial Density of Foreign Tourists in Principal Areas</a:t>
            </a:r>
            <a:endParaRPr lang="ko-KR" altLang="en-US" sz="900" dirty="0">
              <a:solidFill>
                <a:schemeClr val="tx1"/>
              </a:solidFill>
              <a:ea typeface="나눔고딕 Light" panose="020D0904000000000000" pitchFamily="50" charset="-127"/>
            </a:endParaRPr>
          </a:p>
        </p:txBody>
      </p:sp>
      <p:sp>
        <p:nvSpPr>
          <p:cNvPr id="20" name="직사각형 1"/>
          <p:cNvSpPr/>
          <p:nvPr/>
        </p:nvSpPr>
        <p:spPr>
          <a:xfrm>
            <a:off x="7817887" y="-5199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17887" y="123825"/>
            <a:ext cx="132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F7B9B478-D303-1844-A90A-07294ADA6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2332205"/>
            <a:ext cx="3281363" cy="328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93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 2015-09-14 오전 12.32.4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88" y="1960828"/>
            <a:ext cx="4113914" cy="3120328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4571783" y="1159106"/>
            <a:ext cx="21132" cy="506377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9212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3386" y="4324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07397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306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37802" y="-4045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ea typeface="나눔고딕 Light" panose="020D0904000000000000" pitchFamily="50" charset="-127"/>
              </a:rPr>
              <a:t>Analysis Spatial Density of Foreign Tourists in Principal Areas</a:t>
            </a:r>
            <a:endParaRPr lang="ko-KR" altLang="en-US" sz="900" dirty="0">
              <a:solidFill>
                <a:schemeClr val="tx1"/>
              </a:solidFill>
              <a:ea typeface="나눔고딕 Light" panose="020D0904000000000000" pitchFamily="50" charset="-127"/>
            </a:endParaRPr>
          </a:p>
        </p:txBody>
      </p:sp>
      <p:sp>
        <p:nvSpPr>
          <p:cNvPr id="14" name="직사각형 1"/>
          <p:cNvSpPr/>
          <p:nvPr/>
        </p:nvSpPr>
        <p:spPr>
          <a:xfrm>
            <a:off x="7817887" y="-5199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17887" y="123825"/>
            <a:ext cx="132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951518" y="2221779"/>
            <a:ext cx="2038494" cy="2038494"/>
            <a:chOff x="5914412" y="3959045"/>
            <a:chExt cx="2337846" cy="2337846"/>
          </a:xfrm>
        </p:grpSpPr>
        <p:sp>
          <p:nvSpPr>
            <p:cNvPr id="21" name="막힌 원호 20"/>
            <p:cNvSpPr/>
            <p:nvPr/>
          </p:nvSpPr>
          <p:spPr>
            <a:xfrm rot="20198447">
              <a:off x="5914413" y="3959046"/>
              <a:ext cx="2337845" cy="2337845"/>
            </a:xfrm>
            <a:prstGeom prst="blockArc">
              <a:avLst>
                <a:gd name="adj1" fmla="val 11855642"/>
                <a:gd name="adj2" fmla="val 18800385"/>
                <a:gd name="adj3" fmla="val 1788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막힌 원호 21"/>
            <p:cNvSpPr/>
            <p:nvPr/>
          </p:nvSpPr>
          <p:spPr>
            <a:xfrm rot="12198387">
              <a:off x="5914412" y="3959045"/>
              <a:ext cx="2337845" cy="2337845"/>
            </a:xfrm>
            <a:prstGeom prst="blockArc">
              <a:avLst>
                <a:gd name="adj1" fmla="val 5173785"/>
                <a:gd name="adj2" fmla="val 19930360"/>
                <a:gd name="adj3" fmla="val 18198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456957" y="2995976"/>
            <a:ext cx="1081506" cy="456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21.3%</a:t>
            </a:r>
            <a:endParaRPr lang="ko-KR" alt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240187" y="3037748"/>
            <a:ext cx="1036409" cy="44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34%</a:t>
            </a:r>
            <a:endParaRPr lang="ko-KR" altLang="en-US" sz="2800" b="1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769427" y="2275609"/>
            <a:ext cx="1953491" cy="1974272"/>
            <a:chOff x="5914412" y="1122327"/>
            <a:chExt cx="2337846" cy="2337846"/>
          </a:xfrm>
        </p:grpSpPr>
        <p:sp>
          <p:nvSpPr>
            <p:cNvPr id="25" name="막힌 원호 24"/>
            <p:cNvSpPr/>
            <p:nvPr/>
          </p:nvSpPr>
          <p:spPr>
            <a:xfrm rot="20198447">
              <a:off x="5914413" y="1122328"/>
              <a:ext cx="2337845" cy="2337845"/>
            </a:xfrm>
            <a:prstGeom prst="blockArc">
              <a:avLst>
                <a:gd name="adj1" fmla="val 10767031"/>
                <a:gd name="adj2" fmla="val 18800385"/>
                <a:gd name="adj3" fmla="val 1788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막힌 원호 25"/>
            <p:cNvSpPr/>
            <p:nvPr/>
          </p:nvSpPr>
          <p:spPr>
            <a:xfrm rot="12198387">
              <a:off x="5914412" y="1122327"/>
              <a:ext cx="2337845" cy="2337845"/>
            </a:xfrm>
            <a:prstGeom prst="blockArc">
              <a:avLst>
                <a:gd name="adj1" fmla="val 5173785"/>
                <a:gd name="adj2" fmla="val 18800385"/>
                <a:gd name="adj3" fmla="val 17888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양쪽 대괄호 30"/>
          <p:cNvSpPr/>
          <p:nvPr/>
        </p:nvSpPr>
        <p:spPr>
          <a:xfrm>
            <a:off x="5018809" y="4281055"/>
            <a:ext cx="1350818" cy="64423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양쪽 대괄호 31"/>
          <p:cNvSpPr/>
          <p:nvPr/>
        </p:nvSpPr>
        <p:spPr>
          <a:xfrm>
            <a:off x="7263246" y="4281055"/>
            <a:ext cx="1350818" cy="64423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112327" y="4436919"/>
            <a:ext cx="119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CHINA</a:t>
            </a:r>
            <a:endParaRPr lang="ko-KR" altLang="en-US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56763" y="4436919"/>
            <a:ext cx="119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JAPAN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02446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2222" y="2751666"/>
            <a:ext cx="1835336" cy="17186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8246" y="4004764"/>
            <a:ext cx="2727511" cy="934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400" b="1" dirty="0">
                <a:solidFill>
                  <a:schemeClr val="bg1"/>
                </a:solidFill>
                <a:ea typeface="나눔고딕 ExtraBold" panose="020D0904000000000000" pitchFamily="50" charset="-127"/>
                <a:cs typeface="Nirmala UI" panose="020B0502040204020203" pitchFamily="34" charset="0"/>
              </a:rPr>
              <a:t>NEW ROUTE </a:t>
            </a:r>
          </a:p>
          <a:p>
            <a:pPr>
              <a:lnSpc>
                <a:spcPct val="114000"/>
              </a:lnSpc>
            </a:pPr>
            <a:r>
              <a:rPr lang="en-US" altLang="ko-KR" sz="2400" b="1" dirty="0">
                <a:ea typeface="나눔고딕 ExtraBold" panose="020D0904000000000000" pitchFamily="50" charset="-127"/>
                <a:cs typeface="Nirmala UI" panose="020B0502040204020203" pitchFamily="34" charset="0"/>
              </a:rPr>
              <a:t>for CITY TOUR BUS</a:t>
            </a:r>
            <a:endParaRPr lang="en-US" altLang="ko-KR" sz="2400" b="1" dirty="0">
              <a:solidFill>
                <a:srgbClr val="000000"/>
              </a:solidFill>
              <a:ea typeface="나눔고딕 ExtraBold" panose="020D0904000000000000" pitchFamily="50" charset="-127"/>
              <a:cs typeface="Nirmala UI" panose="020B0502040204020203" pitchFamily="34" charset="0"/>
            </a:endParaRPr>
          </a:p>
        </p:txBody>
      </p:sp>
      <p:pic>
        <p:nvPicPr>
          <p:cNvPr id="6" name="그림 5" descr="100009_131129_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143" y="2334122"/>
            <a:ext cx="5737675" cy="274645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9212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613386" y="4324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07397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306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537802" y="-4045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ea typeface="나눔고딕 Light" panose="020D0904000000000000" pitchFamily="50" charset="-127"/>
              </a:rPr>
              <a:t>Analysis Spatial Density of Foreign Tourists in Principal Areas</a:t>
            </a:r>
            <a:endParaRPr lang="ko-KR" altLang="en-US" sz="900" dirty="0">
              <a:solidFill>
                <a:schemeClr val="tx1"/>
              </a:solidFill>
              <a:ea typeface="나눔고딕 Light" panose="020D0904000000000000" pitchFamily="50" charset="-127"/>
            </a:endParaRPr>
          </a:p>
        </p:txBody>
      </p:sp>
      <p:sp>
        <p:nvSpPr>
          <p:cNvPr id="29" name="직사각형 1"/>
          <p:cNvSpPr/>
          <p:nvPr/>
        </p:nvSpPr>
        <p:spPr>
          <a:xfrm>
            <a:off x="7817887" y="-5199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17887" y="123825"/>
            <a:ext cx="132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0542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3"/>
          <a:stretch/>
        </p:blipFill>
        <p:spPr>
          <a:xfrm>
            <a:off x="97987" y="1958505"/>
            <a:ext cx="4056135" cy="429107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4907132" y="1999144"/>
            <a:ext cx="4101384" cy="4250439"/>
            <a:chOff x="6099030" y="1916099"/>
            <a:chExt cx="5933643" cy="445157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9030" y="1916099"/>
              <a:ext cx="5933643" cy="4451578"/>
            </a:xfrm>
            <a:prstGeom prst="rect">
              <a:avLst/>
            </a:prstGeom>
          </p:spPr>
        </p:pic>
        <p:sp>
          <p:nvSpPr>
            <p:cNvPr id="14" name="자유형 13"/>
            <p:cNvSpPr/>
            <p:nvPr/>
          </p:nvSpPr>
          <p:spPr>
            <a:xfrm>
              <a:off x="6507480" y="2529840"/>
              <a:ext cx="5265420" cy="2529840"/>
            </a:xfrm>
            <a:custGeom>
              <a:avLst/>
              <a:gdLst>
                <a:gd name="connsiteX0" fmla="*/ 2179320 w 5265420"/>
                <a:gd name="connsiteY0" fmla="*/ 1836420 h 2529840"/>
                <a:gd name="connsiteX1" fmla="*/ 548640 w 5265420"/>
                <a:gd name="connsiteY1" fmla="*/ 2529840 h 2529840"/>
                <a:gd name="connsiteX2" fmla="*/ 365760 w 5265420"/>
                <a:gd name="connsiteY2" fmla="*/ 2004060 h 2529840"/>
                <a:gd name="connsiteX3" fmla="*/ 1196340 w 5265420"/>
                <a:gd name="connsiteY3" fmla="*/ 1653540 h 2529840"/>
                <a:gd name="connsiteX4" fmla="*/ 1036320 w 5265420"/>
                <a:gd name="connsiteY4" fmla="*/ 1432560 h 2529840"/>
                <a:gd name="connsiteX5" fmla="*/ 1005840 w 5265420"/>
                <a:gd name="connsiteY5" fmla="*/ 1318260 h 2529840"/>
                <a:gd name="connsiteX6" fmla="*/ 1021080 w 5265420"/>
                <a:gd name="connsiteY6" fmla="*/ 952500 h 2529840"/>
                <a:gd name="connsiteX7" fmla="*/ 922020 w 5265420"/>
                <a:gd name="connsiteY7" fmla="*/ 632460 h 2529840"/>
                <a:gd name="connsiteX8" fmla="*/ 76200 w 5265420"/>
                <a:gd name="connsiteY8" fmla="*/ 1059180 h 2529840"/>
                <a:gd name="connsiteX9" fmla="*/ 0 w 5265420"/>
                <a:gd name="connsiteY9" fmla="*/ 701040 h 2529840"/>
                <a:gd name="connsiteX10" fmla="*/ 53340 w 5265420"/>
                <a:gd name="connsiteY10" fmla="*/ 533400 h 2529840"/>
                <a:gd name="connsiteX11" fmla="*/ 792480 w 5265420"/>
                <a:gd name="connsiteY11" fmla="*/ 30480 h 2529840"/>
                <a:gd name="connsiteX12" fmla="*/ 922020 w 5265420"/>
                <a:gd name="connsiteY12" fmla="*/ 0 h 2529840"/>
                <a:gd name="connsiteX13" fmla="*/ 1584960 w 5265420"/>
                <a:gd name="connsiteY13" fmla="*/ 198120 h 2529840"/>
                <a:gd name="connsiteX14" fmla="*/ 1630680 w 5265420"/>
                <a:gd name="connsiteY14" fmla="*/ 259080 h 2529840"/>
                <a:gd name="connsiteX15" fmla="*/ 1699260 w 5265420"/>
                <a:gd name="connsiteY15" fmla="*/ 426720 h 2529840"/>
                <a:gd name="connsiteX16" fmla="*/ 2141220 w 5265420"/>
                <a:gd name="connsiteY16" fmla="*/ 358140 h 2529840"/>
                <a:gd name="connsiteX17" fmla="*/ 2659380 w 5265420"/>
                <a:gd name="connsiteY17" fmla="*/ 1607820 h 2529840"/>
                <a:gd name="connsiteX18" fmla="*/ 3124200 w 5265420"/>
                <a:gd name="connsiteY18" fmla="*/ 1470660 h 2529840"/>
                <a:gd name="connsiteX19" fmla="*/ 3573780 w 5265420"/>
                <a:gd name="connsiteY19" fmla="*/ 1402080 h 2529840"/>
                <a:gd name="connsiteX20" fmla="*/ 4030980 w 5265420"/>
                <a:gd name="connsiteY20" fmla="*/ 1417320 h 2529840"/>
                <a:gd name="connsiteX21" fmla="*/ 4427220 w 5265420"/>
                <a:gd name="connsiteY21" fmla="*/ 1394460 h 2529840"/>
                <a:gd name="connsiteX22" fmla="*/ 4853940 w 5265420"/>
                <a:gd name="connsiteY22" fmla="*/ 1272540 h 2529840"/>
                <a:gd name="connsiteX23" fmla="*/ 5265420 w 5265420"/>
                <a:gd name="connsiteY23" fmla="*/ 1943100 h 2529840"/>
                <a:gd name="connsiteX24" fmla="*/ 5006340 w 5265420"/>
                <a:gd name="connsiteY24" fmla="*/ 2065020 h 2529840"/>
                <a:gd name="connsiteX25" fmla="*/ 4678680 w 5265420"/>
                <a:gd name="connsiteY25" fmla="*/ 2095500 h 2529840"/>
                <a:gd name="connsiteX26" fmla="*/ 4701540 w 5265420"/>
                <a:gd name="connsiteY26" fmla="*/ 1813560 h 2529840"/>
                <a:gd name="connsiteX27" fmla="*/ 4312920 w 5265420"/>
                <a:gd name="connsiteY27" fmla="*/ 1760220 h 2529840"/>
                <a:gd name="connsiteX28" fmla="*/ 4114800 w 5265420"/>
                <a:gd name="connsiteY28" fmla="*/ 1706880 h 2529840"/>
                <a:gd name="connsiteX29" fmla="*/ 4046220 w 5265420"/>
                <a:gd name="connsiteY29" fmla="*/ 1600200 h 2529840"/>
                <a:gd name="connsiteX30" fmla="*/ 4000500 w 5265420"/>
                <a:gd name="connsiteY30" fmla="*/ 1440180 h 2529840"/>
                <a:gd name="connsiteX31" fmla="*/ 3596640 w 5265420"/>
                <a:gd name="connsiteY31" fmla="*/ 1440180 h 2529840"/>
                <a:gd name="connsiteX32" fmla="*/ 3070860 w 5265420"/>
                <a:gd name="connsiteY32" fmla="*/ 1508760 h 2529840"/>
                <a:gd name="connsiteX33" fmla="*/ 2788920 w 5265420"/>
                <a:gd name="connsiteY33" fmla="*/ 1615440 h 2529840"/>
                <a:gd name="connsiteX34" fmla="*/ 2529840 w 5265420"/>
                <a:gd name="connsiteY34" fmla="*/ 1691640 h 2529840"/>
                <a:gd name="connsiteX35" fmla="*/ 2179320 w 5265420"/>
                <a:gd name="connsiteY35" fmla="*/ 1836420 h 2529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5420" h="2529840">
                  <a:moveTo>
                    <a:pt x="2179320" y="1836420"/>
                  </a:moveTo>
                  <a:lnTo>
                    <a:pt x="548640" y="2529840"/>
                  </a:lnTo>
                  <a:lnTo>
                    <a:pt x="365760" y="2004060"/>
                  </a:lnTo>
                  <a:lnTo>
                    <a:pt x="1196340" y="1653540"/>
                  </a:lnTo>
                  <a:lnTo>
                    <a:pt x="1036320" y="1432560"/>
                  </a:lnTo>
                  <a:lnTo>
                    <a:pt x="1005840" y="1318260"/>
                  </a:lnTo>
                  <a:lnTo>
                    <a:pt x="1021080" y="952500"/>
                  </a:lnTo>
                  <a:lnTo>
                    <a:pt x="922020" y="632460"/>
                  </a:lnTo>
                  <a:lnTo>
                    <a:pt x="76200" y="1059180"/>
                  </a:lnTo>
                  <a:lnTo>
                    <a:pt x="0" y="701040"/>
                  </a:lnTo>
                  <a:lnTo>
                    <a:pt x="53340" y="533400"/>
                  </a:lnTo>
                  <a:lnTo>
                    <a:pt x="792480" y="30480"/>
                  </a:lnTo>
                  <a:lnTo>
                    <a:pt x="922020" y="0"/>
                  </a:lnTo>
                  <a:lnTo>
                    <a:pt x="1584960" y="198120"/>
                  </a:lnTo>
                  <a:lnTo>
                    <a:pt x="1630680" y="259080"/>
                  </a:lnTo>
                  <a:lnTo>
                    <a:pt x="1699260" y="426720"/>
                  </a:lnTo>
                  <a:lnTo>
                    <a:pt x="2141220" y="358140"/>
                  </a:lnTo>
                  <a:lnTo>
                    <a:pt x="2659380" y="1607820"/>
                  </a:lnTo>
                  <a:lnTo>
                    <a:pt x="3124200" y="1470660"/>
                  </a:lnTo>
                  <a:lnTo>
                    <a:pt x="3573780" y="1402080"/>
                  </a:lnTo>
                  <a:lnTo>
                    <a:pt x="4030980" y="1417320"/>
                  </a:lnTo>
                  <a:lnTo>
                    <a:pt x="4427220" y="1394460"/>
                  </a:lnTo>
                  <a:lnTo>
                    <a:pt x="4853940" y="1272540"/>
                  </a:lnTo>
                  <a:lnTo>
                    <a:pt x="5265420" y="1943100"/>
                  </a:lnTo>
                  <a:lnTo>
                    <a:pt x="5006340" y="2065020"/>
                  </a:lnTo>
                  <a:lnTo>
                    <a:pt x="4678680" y="2095500"/>
                  </a:lnTo>
                  <a:lnTo>
                    <a:pt x="4701540" y="1813560"/>
                  </a:lnTo>
                  <a:lnTo>
                    <a:pt x="4312920" y="1760220"/>
                  </a:lnTo>
                  <a:lnTo>
                    <a:pt x="4114800" y="1706880"/>
                  </a:lnTo>
                  <a:lnTo>
                    <a:pt x="4046220" y="1600200"/>
                  </a:lnTo>
                  <a:lnTo>
                    <a:pt x="4000500" y="1440180"/>
                  </a:lnTo>
                  <a:lnTo>
                    <a:pt x="3596640" y="1440180"/>
                  </a:lnTo>
                  <a:lnTo>
                    <a:pt x="3070860" y="1508760"/>
                  </a:lnTo>
                  <a:lnTo>
                    <a:pt x="2788920" y="1615440"/>
                  </a:lnTo>
                  <a:lnTo>
                    <a:pt x="2529840" y="1691640"/>
                  </a:lnTo>
                  <a:lnTo>
                    <a:pt x="2179320" y="1836420"/>
                  </a:lnTo>
                  <a:close/>
                </a:path>
              </a:pathLst>
            </a:custGeom>
            <a:noFill/>
            <a:ln w="19050">
              <a:solidFill>
                <a:srgbClr val="00206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나눔고딕" panose="020D0604000000000000" pitchFamily="50" charset="-127"/>
              </a:endParaRPr>
            </a:p>
          </p:txBody>
        </p:sp>
      </p:grpSp>
      <p:sp>
        <p:nvSpPr>
          <p:cNvPr id="4" name="모서리가 둥근 직사각형 3"/>
          <p:cNvSpPr/>
          <p:nvPr/>
        </p:nvSpPr>
        <p:spPr>
          <a:xfrm>
            <a:off x="2439188" y="4623246"/>
            <a:ext cx="1714935" cy="162633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293583" y="3290876"/>
            <a:ext cx="1714935" cy="162633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1788" y="1122539"/>
            <a:ext cx="4844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  <a:ea typeface="나눔고딕" panose="020D0604000000000000" pitchFamily="50" charset="-127"/>
              </a:rPr>
              <a:t>New Route of Gangnam City Tour Bus</a:t>
            </a:r>
            <a:endParaRPr lang="ko-KR" altLang="en-US" sz="2000" dirty="0"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95111" y="1114777"/>
            <a:ext cx="3881614" cy="1261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158067" y="3721270"/>
            <a:ext cx="2743200" cy="5847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&gt;&gt;</a:t>
            </a:r>
            <a:endParaRPr lang="ko-KR" altLang="en-US" sz="11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212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613386" y="4324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07397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306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537802" y="-4045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ea typeface="나눔고딕 Light" panose="020D0904000000000000" pitchFamily="50" charset="-127"/>
              </a:rPr>
              <a:t>Analysis Spatial Density of Foreign Tourists in Principal Areas</a:t>
            </a:r>
            <a:endParaRPr lang="ko-KR" altLang="en-US" sz="900" dirty="0">
              <a:solidFill>
                <a:schemeClr val="tx1"/>
              </a:solidFill>
              <a:ea typeface="나눔고딕 Light" panose="020D0904000000000000" pitchFamily="50" charset="-127"/>
            </a:endParaRPr>
          </a:p>
        </p:txBody>
      </p:sp>
      <p:sp>
        <p:nvSpPr>
          <p:cNvPr id="33" name="직사각형 1"/>
          <p:cNvSpPr/>
          <p:nvPr/>
        </p:nvSpPr>
        <p:spPr>
          <a:xfrm>
            <a:off x="7817887" y="-5199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17887" y="123825"/>
            <a:ext cx="132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676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2222" y="2751666"/>
            <a:ext cx="1718631" cy="17186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39978" y="3980698"/>
            <a:ext cx="2727511" cy="934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2400" b="1" dirty="0">
                <a:solidFill>
                  <a:srgbClr val="FFFFFF"/>
                </a:solidFill>
                <a:ea typeface="나눔고딕 ExtraBold" panose="020D0904000000000000" pitchFamily="50" charset="-127"/>
                <a:cs typeface="Nirmala UI" panose="020B0502040204020203" pitchFamily="34" charset="0"/>
              </a:rPr>
              <a:t>NIGHT</a:t>
            </a:r>
          </a:p>
          <a:p>
            <a:pPr>
              <a:lnSpc>
                <a:spcPct val="114000"/>
              </a:lnSpc>
            </a:pPr>
            <a:r>
              <a:rPr lang="en-US" altLang="ko-KR" sz="2400" b="1" dirty="0">
                <a:ea typeface="나눔고딕 ExtraBold" panose="020D0904000000000000" pitchFamily="50" charset="-127"/>
                <a:cs typeface="Nirmala UI" panose="020B0502040204020203" pitchFamily="34" charset="0"/>
              </a:rPr>
              <a:t>BUS SERVICE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212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13386" y="4324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07397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306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37802" y="-4045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ea typeface="나눔고딕 Light" panose="020D0904000000000000" pitchFamily="50" charset="-127"/>
              </a:rPr>
              <a:t>Analysis Spatial Density of Foreign Tourists in Principal Areas</a:t>
            </a:r>
            <a:endParaRPr lang="ko-KR" altLang="en-US" sz="900" dirty="0">
              <a:solidFill>
                <a:schemeClr val="tx1"/>
              </a:solidFill>
              <a:ea typeface="나눔고딕 Light" panose="020D0904000000000000" pitchFamily="50" charset="-127"/>
            </a:endParaRPr>
          </a:p>
        </p:txBody>
      </p:sp>
      <p:sp>
        <p:nvSpPr>
          <p:cNvPr id="10" name="직사각형 1"/>
          <p:cNvSpPr/>
          <p:nvPr/>
        </p:nvSpPr>
        <p:spPr>
          <a:xfrm>
            <a:off x="7817887" y="-5199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17887" y="123825"/>
            <a:ext cx="132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668" y="1780677"/>
            <a:ext cx="5633411" cy="34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53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54" y="1488803"/>
            <a:ext cx="6468032" cy="506605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648328" y="2114732"/>
            <a:ext cx="4960381" cy="3951298"/>
            <a:chOff x="1648328" y="2114732"/>
            <a:chExt cx="4960381" cy="3951298"/>
          </a:xfrm>
        </p:grpSpPr>
        <p:cxnSp>
          <p:nvCxnSpPr>
            <p:cNvPr id="22" name="직선 연결선 21"/>
            <p:cNvCxnSpPr/>
            <p:nvPr/>
          </p:nvCxnSpPr>
          <p:spPr>
            <a:xfrm flipV="1">
              <a:off x="4131159" y="2675747"/>
              <a:ext cx="813491" cy="468656"/>
            </a:xfrm>
            <a:prstGeom prst="line">
              <a:avLst/>
            </a:prstGeom>
            <a:ln w="190500">
              <a:solidFill>
                <a:srgbClr val="FF0000">
                  <a:alpha val="3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/>
            <p:cNvSpPr/>
            <p:nvPr/>
          </p:nvSpPr>
          <p:spPr>
            <a:xfrm>
              <a:off x="4881857" y="2114732"/>
              <a:ext cx="561053" cy="714823"/>
            </a:xfrm>
            <a:prstGeom prst="ellipse">
              <a:avLst/>
            </a:prstGeom>
            <a:solidFill>
              <a:srgbClr val="FFFF00">
                <a:alpha val="6392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5087659" y="5520273"/>
              <a:ext cx="414519" cy="545757"/>
            </a:xfrm>
            <a:prstGeom prst="ellipse">
              <a:avLst/>
            </a:prstGeom>
            <a:solidFill>
              <a:srgbClr val="FFFF00">
                <a:alpha val="6392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+mj-lt"/>
                <a:ea typeface="나눔고딕" panose="020D0604000000000000" pitchFamily="50" charset="-127"/>
              </a:endParaRPr>
            </a:p>
          </p:txBody>
        </p:sp>
        <p:cxnSp>
          <p:nvCxnSpPr>
            <p:cNvPr id="25" name="직선 연결선 24"/>
            <p:cNvCxnSpPr>
              <a:stCxn id="35" idx="6"/>
            </p:cNvCxnSpPr>
            <p:nvPr/>
          </p:nvCxnSpPr>
          <p:spPr>
            <a:xfrm>
              <a:off x="2936305" y="3170103"/>
              <a:ext cx="856766" cy="0"/>
            </a:xfrm>
            <a:prstGeom prst="line">
              <a:avLst/>
            </a:prstGeom>
            <a:ln w="190500">
              <a:solidFill>
                <a:srgbClr val="FF0000">
                  <a:alpha val="3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2199510" y="3170103"/>
              <a:ext cx="383941" cy="251792"/>
            </a:xfrm>
            <a:prstGeom prst="line">
              <a:avLst/>
            </a:prstGeom>
            <a:ln w="190500">
              <a:solidFill>
                <a:srgbClr val="FF0000">
                  <a:alpha val="3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/>
            <p:cNvSpPr/>
            <p:nvPr/>
          </p:nvSpPr>
          <p:spPr>
            <a:xfrm>
              <a:off x="1827176" y="3170106"/>
              <a:ext cx="414519" cy="545757"/>
            </a:xfrm>
            <a:prstGeom prst="ellipse">
              <a:avLst/>
            </a:prstGeom>
            <a:solidFill>
              <a:srgbClr val="FFFF00">
                <a:alpha val="6392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48328" y="3170105"/>
              <a:ext cx="77830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나눔고딕" panose="020D0604000000000000" pitchFamily="50" charset="-127"/>
                  <a:cs typeface="Arial" panose="020B0604020202020204" pitchFamily="34" charset="0"/>
                </a:rPr>
                <a:t>Hongik</a:t>
              </a:r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나눔고딕" panose="020D0604000000000000" pitchFamily="50" charset="-127"/>
                  <a:cs typeface="Arial" panose="020B0604020202020204" pitchFamily="34" charset="0"/>
                </a:rPr>
                <a:t> University Entrance</a:t>
              </a:r>
              <a:endPara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2521788" y="2897229"/>
              <a:ext cx="414519" cy="545757"/>
            </a:xfrm>
            <a:prstGeom prst="ellipse">
              <a:avLst/>
            </a:prstGeom>
            <a:solidFill>
              <a:srgbClr val="FFFF00">
                <a:alpha val="6392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+mj-lt"/>
                <a:ea typeface="나눔고딕" panose="020D0604000000000000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993902" y="3314685"/>
              <a:ext cx="370568" cy="937683"/>
            </a:xfrm>
            <a:prstGeom prst="line">
              <a:avLst/>
            </a:prstGeom>
            <a:ln w="190500">
              <a:solidFill>
                <a:srgbClr val="FF0000">
                  <a:alpha val="3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타원 36"/>
            <p:cNvSpPr/>
            <p:nvPr/>
          </p:nvSpPr>
          <p:spPr>
            <a:xfrm>
              <a:off x="3731410" y="2897229"/>
              <a:ext cx="414519" cy="545757"/>
            </a:xfrm>
            <a:prstGeom prst="ellipse">
              <a:avLst/>
            </a:prstGeom>
            <a:solidFill>
              <a:srgbClr val="FFFF00">
                <a:alpha val="6392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+mj-lt"/>
                <a:ea typeface="나눔고딕" panose="020D0604000000000000" pitchFamily="50" charset="-127"/>
              </a:endParaRPr>
            </a:p>
          </p:txBody>
        </p:sp>
        <p:cxnSp>
          <p:nvCxnSpPr>
            <p:cNvPr id="38" name="직선 연결선 37"/>
            <p:cNvCxnSpPr>
              <a:endCxn id="24" idx="1"/>
            </p:cNvCxnSpPr>
            <p:nvPr/>
          </p:nvCxnSpPr>
          <p:spPr>
            <a:xfrm>
              <a:off x="4421830" y="4518204"/>
              <a:ext cx="726532" cy="1081993"/>
            </a:xfrm>
            <a:prstGeom prst="line">
              <a:avLst/>
            </a:prstGeom>
            <a:ln w="190500">
              <a:solidFill>
                <a:srgbClr val="FF0000">
                  <a:alpha val="3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V="1">
              <a:off x="5484852" y="5366467"/>
              <a:ext cx="683150" cy="348867"/>
            </a:xfrm>
            <a:prstGeom prst="line">
              <a:avLst/>
            </a:prstGeom>
            <a:ln w="190500">
              <a:solidFill>
                <a:srgbClr val="FF0000">
                  <a:alpha val="3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타원 39"/>
            <p:cNvSpPr/>
            <p:nvPr/>
          </p:nvSpPr>
          <p:spPr>
            <a:xfrm>
              <a:off x="4158672" y="4098564"/>
              <a:ext cx="414519" cy="545757"/>
            </a:xfrm>
            <a:prstGeom prst="ellipse">
              <a:avLst/>
            </a:prstGeom>
            <a:solidFill>
              <a:srgbClr val="FFFF00">
                <a:alpha val="6392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6090623" y="5039688"/>
              <a:ext cx="414519" cy="545757"/>
            </a:xfrm>
            <a:prstGeom prst="ellipse">
              <a:avLst/>
            </a:prstGeom>
            <a:solidFill>
              <a:srgbClr val="FFFF00">
                <a:alpha val="6392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33722" y="3051029"/>
              <a:ext cx="6832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나눔고딕" panose="020D0604000000000000" pitchFamily="50" charset="-127"/>
                  <a:cs typeface="Arial" panose="020B0604020202020204" pitchFamily="34" charset="0"/>
                </a:rPr>
                <a:t>Sinchon</a:t>
              </a:r>
              <a:endPara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530690" y="3051029"/>
              <a:ext cx="103425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나눔고딕" panose="020D0604000000000000" pitchFamily="50" charset="-127"/>
                  <a:cs typeface="Arial" panose="020B0604020202020204" pitchFamily="34" charset="0"/>
                </a:rPr>
                <a:t>Myeongdong</a:t>
              </a:r>
              <a:endPara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734939" y="2359783"/>
              <a:ext cx="104227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나눔고딕" panose="020D0604000000000000" pitchFamily="50" charset="-127"/>
                  <a:cs typeface="Arial" panose="020B0604020202020204" pitchFamily="34" charset="0"/>
                </a:rPr>
                <a:t>Dongdaemun</a:t>
              </a:r>
              <a:endPara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077380" y="4247135"/>
              <a:ext cx="6896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나눔고딕" panose="020D0604000000000000" pitchFamily="50" charset="-127"/>
                  <a:cs typeface="Arial" panose="020B0604020202020204" pitchFamily="34" charset="0"/>
                </a:rPr>
                <a:t>Itaewon</a:t>
              </a:r>
              <a:endPara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900868" y="5626946"/>
              <a:ext cx="80663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나눔고딕" panose="020D0604000000000000" pitchFamily="50" charset="-127"/>
                  <a:cs typeface="Arial" panose="020B0604020202020204" pitchFamily="34" charset="0"/>
                </a:rPr>
                <a:t>Gangnam</a:t>
              </a:r>
            </a:p>
            <a:p>
              <a:pPr algn="ctr"/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나눔고딕" panose="020D0604000000000000" pitchFamily="50" charset="-127"/>
                  <a:cs typeface="Arial" panose="020B0604020202020204" pitchFamily="34" charset="0"/>
                </a:rPr>
                <a:t>Station</a:t>
              </a:r>
              <a:endPara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61764" y="5203017"/>
              <a:ext cx="5469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나눔고딕" panose="020D0604000000000000" pitchFamily="50" charset="-127"/>
                  <a:cs typeface="Arial" panose="020B0604020202020204" pitchFamily="34" charset="0"/>
                </a:rPr>
                <a:t>COEX</a:t>
              </a:r>
              <a:endPara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01827" y="1018672"/>
            <a:ext cx="344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  <a:ea typeface="나눔고딕" panose="020D0604000000000000" pitchFamily="50" charset="-127"/>
              </a:rPr>
              <a:t>Night Bus Service</a:t>
            </a:r>
            <a:endParaRPr lang="ko-KR" altLang="en-US" sz="2000" dirty="0"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464636" y="996848"/>
            <a:ext cx="1977773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9212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613386" y="4324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307397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2306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537802" y="-4045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ea typeface="나눔고딕 Light" panose="020D0904000000000000" pitchFamily="50" charset="-127"/>
              </a:rPr>
              <a:t>Analysis Spatial Density of Foreign Tourists in Principal Areas</a:t>
            </a:r>
            <a:endParaRPr lang="ko-KR" altLang="en-US" sz="900" dirty="0">
              <a:solidFill>
                <a:schemeClr val="tx1"/>
              </a:solidFill>
              <a:ea typeface="나눔고딕 Light" panose="020D0904000000000000" pitchFamily="50" charset="-127"/>
            </a:endParaRPr>
          </a:p>
        </p:txBody>
      </p:sp>
      <p:sp>
        <p:nvSpPr>
          <p:cNvPr id="54" name="직사각형 1"/>
          <p:cNvSpPr/>
          <p:nvPr/>
        </p:nvSpPr>
        <p:spPr>
          <a:xfrm>
            <a:off x="7817887" y="-5199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17887" y="123825"/>
            <a:ext cx="132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2502569" y="1491915"/>
            <a:ext cx="2622884" cy="1636295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83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0578F-B9A7-9243-90BF-A749D7167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897187"/>
            <a:ext cx="7886700" cy="19034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KR" sz="72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6890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45" y="2369127"/>
            <a:ext cx="6515678" cy="236110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8480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5865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Principal Areas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46037" y="233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36075" y="-1242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28194" y="2333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560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11" name="직사각형 1"/>
          <p:cNvSpPr/>
          <p:nvPr/>
        </p:nvSpPr>
        <p:spPr>
          <a:xfrm>
            <a:off x="-1" y="2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3857" y="32523"/>
            <a:ext cx="135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ExtraBold" panose="020D0904000000000000" pitchFamily="50" charset="-127"/>
                <a:cs typeface="Khmer UI" panose="020B0502040204020203" pitchFamily="34" charset="0"/>
              </a:rPr>
              <a:t>GOAL OF ANALYSIS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ExtraBold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8310" y="1036231"/>
            <a:ext cx="270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  <a:ea typeface="나눔고딕 ExtraBold" panose="020D0904000000000000" pitchFamily="50" charset="-127"/>
              </a:rPr>
              <a:t>Seoul City’s OWL BUS</a:t>
            </a:r>
            <a:endParaRPr lang="ko-KR" altLang="en-US" sz="2000" dirty="0">
              <a:latin typeface="+mj-lt"/>
              <a:ea typeface="나눔고딕 ExtraBold" panose="020D09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23210" y="1010399"/>
            <a:ext cx="2288817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882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94662"/>
            <a:ext cx="7886700" cy="3965136"/>
          </a:xfrm>
        </p:spPr>
      </p:pic>
      <p:sp>
        <p:nvSpPr>
          <p:cNvPr id="5" name="직사각형 4"/>
          <p:cNvSpPr/>
          <p:nvPr/>
        </p:nvSpPr>
        <p:spPr>
          <a:xfrm>
            <a:off x="78480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5865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Principal Areas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46037" y="233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36075" y="-1242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28194" y="2333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560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11" name="직사각형 1"/>
          <p:cNvSpPr/>
          <p:nvPr/>
        </p:nvSpPr>
        <p:spPr>
          <a:xfrm>
            <a:off x="-1" y="2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3857" y="32523"/>
            <a:ext cx="135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ExtraBold" panose="020D0904000000000000" pitchFamily="50" charset="-127"/>
                <a:cs typeface="Khmer UI" panose="020B0502040204020203" pitchFamily="34" charset="0"/>
              </a:rPr>
              <a:t>GOAL OF ANALYSIS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ExtraBold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8310" y="1036231"/>
            <a:ext cx="270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  <a:ea typeface="나눔고딕 ExtraBold" panose="020D0904000000000000" pitchFamily="50" charset="-127"/>
              </a:rPr>
              <a:t>Crime Prediction </a:t>
            </a:r>
            <a:endParaRPr lang="ko-KR" altLang="en-US" sz="2000" dirty="0">
              <a:latin typeface="+mj-lt"/>
              <a:ea typeface="나눔고딕 ExtraBold" panose="020D0904000000000000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35242" y="1010399"/>
            <a:ext cx="1790601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400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8480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7530" y="3371016"/>
            <a:ext cx="7274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lt"/>
                <a:ea typeface="나눔바른고딕 Light" panose="020B0603020101020101" pitchFamily="50" charset="-127"/>
                <a:cs typeface="Khmer UI" panose="020B0502040204020203" pitchFamily="34" charset="0"/>
              </a:rPr>
              <a:t>+</a:t>
            </a:r>
            <a:endParaRPr lang="ko-KR" altLang="en-US" sz="3600" b="1" dirty="0">
              <a:latin typeface="+mj-lt"/>
              <a:ea typeface="나눔바른고딕 Light" panose="020B0603020101020101" pitchFamily="50" charset="-127"/>
              <a:cs typeface="Khmer UI" panose="020B0502040204020203" pitchFamily="34" charset="0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468806" y="4325157"/>
            <a:ext cx="1951297" cy="19919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75" dirty="0">
              <a:solidFill>
                <a:schemeClr val="bg1"/>
              </a:solidFill>
              <a:latin typeface="+mj-lt"/>
              <a:ea typeface="나눔고딕" panose="020D06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37772" y="5165758"/>
            <a:ext cx="165532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  <a:ea typeface="나눔고딕" panose="020D0604000000000000" pitchFamily="50" charset="-127"/>
                <a:cs typeface="Khmer UI" panose="020B0502040204020203" pitchFamily="34" charset="0"/>
              </a:rPr>
              <a:t>Applications</a:t>
            </a:r>
            <a:endParaRPr lang="ko-KR" altLang="en-US" dirty="0">
              <a:latin typeface="+mj-lt"/>
              <a:ea typeface="나눔고딕" panose="020D06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5865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Principal Areas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946037" y="233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636075" y="-1242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Subject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328194" y="2333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08737" y="1541340"/>
            <a:ext cx="1898803" cy="188206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Khmer UI" panose="020B0502040204020203" pitchFamily="34" charset="0"/>
              </a:rPr>
              <a:t>Roaming Big Data of Foreign Tourists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460928" y="1013010"/>
            <a:ext cx="1668925" cy="172313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Khmer UI" panose="020B0502040204020203" pitchFamily="34" charset="0"/>
              </a:rPr>
              <a:t>Where</a:t>
            </a:r>
            <a:endParaRPr lang="ko-KR" altLang="en-US" dirty="0">
              <a:solidFill>
                <a:schemeClr val="tx1"/>
              </a:solidFill>
              <a:latin typeface="+mj-lt"/>
              <a:ea typeface="나눔고딕" panose="020D06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209403" y="949272"/>
            <a:ext cx="2428458" cy="240475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Khmer UI" panose="020B0502040204020203" pitchFamily="34" charset="0"/>
              </a:rPr>
              <a:t>ANALYSIS OF </a:t>
            </a:r>
          </a:p>
          <a:p>
            <a:pPr algn="ctr"/>
            <a:endParaRPr lang="en-US" altLang="ko-KR" sz="1600" dirty="0">
              <a:solidFill>
                <a:schemeClr val="tx1"/>
              </a:solidFill>
              <a:latin typeface="+mj-lt"/>
              <a:ea typeface="나눔고딕" panose="020D0604000000000000" pitchFamily="50" charset="-127"/>
              <a:cs typeface="Khmer UI" panose="020B0502040204020203" pitchFamily="34" charset="0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+mj-lt"/>
              <a:ea typeface="나눔고딕" panose="020D0604000000000000" pitchFamily="50" charset="-127"/>
              <a:cs typeface="Khmer UI" panose="020B0502040204020203" pitchFamily="34" charset="0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+mj-lt"/>
              <a:ea typeface="나눔고딕" panose="020D0604000000000000" pitchFamily="50" charset="-127"/>
              <a:cs typeface="Khmer UI" panose="020B0502040204020203" pitchFamily="34" charset="0"/>
            </a:endParaRPr>
          </a:p>
          <a:p>
            <a:pPr algn="ctr"/>
            <a:endParaRPr lang="en-US" altLang="ko-KR" sz="900" dirty="0">
              <a:solidFill>
                <a:schemeClr val="tx1"/>
              </a:solidFill>
              <a:latin typeface="+mj-lt"/>
              <a:ea typeface="나눔고딕" panose="020D0604000000000000" pitchFamily="50" charset="-127"/>
              <a:cs typeface="Khmer UI" panose="020B0502040204020203" pitchFamily="34" charset="0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Khmer UI" panose="020B0502040204020203" pitchFamily="34" charset="0"/>
              </a:rPr>
              <a:t>OF FOREIGN TOURISTS IN SEOUL CITY</a:t>
            </a:r>
            <a:endParaRPr lang="ko-KR" altLang="en-US" sz="1600" dirty="0">
              <a:solidFill>
                <a:schemeClr val="tx1"/>
              </a:solidFill>
              <a:latin typeface="+mj-lt"/>
              <a:ea typeface="나눔고딕" panose="020D06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88647" y="4047286"/>
            <a:ext cx="1898803" cy="188206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Khmer UI" panose="020B0502040204020203" pitchFamily="34" charset="0"/>
              </a:rPr>
              <a:t>GIS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Khmer UI" panose="020B0502040204020203" pitchFamily="34" charset="0"/>
              </a:rPr>
              <a:t>(Geographic Information System)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" panose="020D06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453872" y="2875439"/>
            <a:ext cx="1668925" cy="172313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Khmer UI" panose="020B0502040204020203" pitchFamily="34" charset="0"/>
              </a:rPr>
              <a:t>Which Country</a:t>
            </a:r>
            <a:endParaRPr lang="ko-KR" altLang="en-US" sz="1600" dirty="0">
              <a:solidFill>
                <a:schemeClr val="tx1"/>
              </a:solidFill>
              <a:latin typeface="+mj-lt"/>
              <a:ea typeface="나눔고딕" panose="020D06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453872" y="4830920"/>
            <a:ext cx="1668925" cy="172313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  <a:cs typeface="Khmer UI" panose="020B0502040204020203" pitchFamily="34" charset="0"/>
              </a:rPr>
              <a:t>When</a:t>
            </a:r>
            <a:endParaRPr lang="ko-KR" altLang="en-US" dirty="0">
              <a:solidFill>
                <a:schemeClr val="tx1"/>
              </a:solidFill>
              <a:latin typeface="+mj-lt"/>
              <a:ea typeface="나눔고딕" panose="020D06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560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1" y="2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42361" y="1512090"/>
            <a:ext cx="1724889" cy="77931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  <a:cs typeface="Khmer UI" panose="020B0502040204020203" pitchFamily="34" charset="0"/>
              </a:rPr>
              <a:t>FLOATING POPOULATION DENSITY</a:t>
            </a:r>
            <a:endParaRPr lang="ko-KR" altLang="en-US" sz="1600" b="1" dirty="0">
              <a:solidFill>
                <a:schemeClr val="bg1"/>
              </a:solidFill>
              <a:latin typeface="+mj-lt"/>
              <a:cs typeface="Khmer UI" panose="020B05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3857" y="32523"/>
            <a:ext cx="135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ExtraBold" panose="020D0904000000000000" pitchFamily="50" charset="-127"/>
                <a:cs typeface="Khmer UI" panose="020B0502040204020203" pitchFamily="34" charset="0"/>
              </a:rPr>
              <a:t>GOAL OF ANALYSIS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ExtraBold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96975" y="3485316"/>
            <a:ext cx="69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j-lt"/>
              </a:rPr>
              <a:t>&gt;&gt;</a:t>
            </a:r>
            <a:endParaRPr lang="ko-KR" altLang="en-US" sz="2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 rot="19489456">
            <a:off x="5439303" y="3192574"/>
            <a:ext cx="69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j-lt"/>
              </a:rPr>
              <a:t>&gt;&gt;</a:t>
            </a:r>
            <a:endParaRPr lang="ko-KR" altLang="en-US" sz="2400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 rot="5400000">
            <a:off x="7113134" y="3628192"/>
            <a:ext cx="69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j-lt"/>
              </a:rPr>
              <a:t>&gt;&gt;</a:t>
            </a:r>
            <a:endParaRPr lang="ko-KR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1314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3250" y="2813565"/>
            <a:ext cx="18878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atin typeface="+mj-lt"/>
                <a:ea typeface="나눔고딕 ExtraBold" panose="020D0904000000000000" pitchFamily="50" charset="-127"/>
                <a:cs typeface="Nirmala UI" panose="020B0502040204020203" pitchFamily="34" charset="0"/>
              </a:rPr>
              <a:t>TARGET AREA</a:t>
            </a:r>
            <a:endParaRPr lang="ko-KR" altLang="en-US" sz="2000" b="1" dirty="0">
              <a:latin typeface="+mj-lt"/>
              <a:ea typeface="나눔고딕 ExtraBold" panose="020D0904000000000000" pitchFamily="50" charset="-127"/>
              <a:cs typeface="Nirmala UI" panose="020B05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5804" y="3117335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  <a:ea typeface="나눔고딕" panose="020D0604000000000000" pitchFamily="50" charset="-127"/>
                <a:cs typeface="Nirmala UI" panose="020B0502040204020203" pitchFamily="34" charset="0"/>
              </a:rPr>
              <a:t>Seoul City</a:t>
            </a:r>
            <a:endParaRPr lang="ko-KR" altLang="en-US" dirty="0">
              <a:latin typeface="+mj-lt"/>
              <a:ea typeface="나눔고딕" panose="020D0604000000000000" pitchFamily="50" charset="-127"/>
              <a:cs typeface="Nirmala UI" panose="020B0502040204020203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69769" y="2063525"/>
            <a:ext cx="24256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+mj-lt"/>
                <a:ea typeface="나눔고딕 ExtraBold" panose="020D0904000000000000" pitchFamily="50" charset="-127"/>
                <a:cs typeface="Nirmala UI" panose="020B0502040204020203" pitchFamily="34" charset="0"/>
              </a:rPr>
              <a:t>NUMBER OF </a:t>
            </a:r>
          </a:p>
          <a:p>
            <a:r>
              <a:rPr lang="en-US" altLang="ko-KR" b="1" dirty="0">
                <a:latin typeface="+mj-lt"/>
                <a:ea typeface="나눔고딕 ExtraBold" panose="020D0904000000000000" pitchFamily="50" charset="-127"/>
                <a:cs typeface="Nirmala UI" panose="020B0502040204020203" pitchFamily="34" charset="0"/>
              </a:rPr>
              <a:t>ANALYSIS SUBJECTS</a:t>
            </a:r>
            <a:endParaRPr lang="ko-KR" altLang="en-US" b="1" dirty="0">
              <a:latin typeface="+mj-lt"/>
              <a:ea typeface="나눔고딕 ExtraBold" panose="020D0904000000000000" pitchFamily="50" charset="-127"/>
              <a:cs typeface="Nirmala UI" panose="020B0502040204020203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79262" y="2665268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  <a:ea typeface="나눔고딕" panose="020D0604000000000000" pitchFamily="50" charset="-127"/>
                <a:cs typeface="Nirmala UI" panose="020B0502040204020203" pitchFamily="34" charset="0"/>
              </a:rPr>
              <a:t>1,774,618</a:t>
            </a:r>
            <a:endParaRPr lang="ko-KR" altLang="en-US" dirty="0">
              <a:latin typeface="+mj-lt"/>
              <a:ea typeface="나눔고딕" panose="020D0604000000000000" pitchFamily="50" charset="-127"/>
              <a:cs typeface="Nirmala UI" panose="020B0502040204020203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52214" y="4276469"/>
            <a:ext cx="19543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+mj-lt"/>
                <a:ea typeface="나눔고딕 ExtraBold" panose="020D0904000000000000" pitchFamily="50" charset="-127"/>
                <a:cs typeface="Nirmala UI" panose="020B0502040204020203" pitchFamily="34" charset="0"/>
              </a:rPr>
              <a:t>NUMBER OF </a:t>
            </a:r>
          </a:p>
          <a:p>
            <a:r>
              <a:rPr lang="en-US" altLang="ko-KR" b="1" dirty="0">
                <a:latin typeface="+mj-lt"/>
                <a:ea typeface="나눔고딕 ExtraBold" panose="020D0904000000000000" pitchFamily="50" charset="-127"/>
                <a:cs typeface="Nirmala UI" panose="020B0502040204020203" pitchFamily="34" charset="0"/>
              </a:rPr>
              <a:t>TARGET POINTS</a:t>
            </a:r>
            <a:endParaRPr lang="ko-KR" altLang="en-US" b="1" dirty="0">
              <a:latin typeface="+mj-lt"/>
              <a:ea typeface="나눔고딕 ExtraBold" panose="020D0904000000000000" pitchFamily="50" charset="-127"/>
              <a:cs typeface="Nirmala UI" panose="020B05020402040202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62627" y="4824592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  <a:ea typeface="나눔고딕" panose="020D0604000000000000" pitchFamily="50" charset="-127"/>
                <a:cs typeface="Nirmala UI" panose="020B0502040204020203" pitchFamily="34" charset="0"/>
              </a:rPr>
              <a:t>1,560</a:t>
            </a:r>
            <a:endParaRPr lang="ko-KR" altLang="en-US" dirty="0">
              <a:latin typeface="+mj-lt"/>
              <a:ea typeface="나눔고딕" panose="020D0604000000000000" pitchFamily="50" charset="-127"/>
              <a:cs typeface="Nirmala UI" panose="020B0502040204020203" pitchFamily="34" charset="0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2392966" y="1598725"/>
            <a:ext cx="3800600" cy="3889989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Nirmala UI" panose="020B0502040204020203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240053" y="1439565"/>
            <a:ext cx="4101065" cy="4205112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Nirmala UI" panose="020B0502040204020203" pitchFamily="34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54826" y="3492500"/>
            <a:ext cx="1872524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278626" y="3442123"/>
            <a:ext cx="102374" cy="11388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Nirmala UI" panose="020B0502040204020203" pitchFamily="34" charset="0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 flipH="1">
            <a:off x="6287322" y="3042875"/>
            <a:ext cx="2391077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5533500" y="5204179"/>
            <a:ext cx="3021927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495613" y="5162387"/>
            <a:ext cx="102374" cy="11388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Nirmala UI" panose="020B0502040204020203" pitchFamily="34" charset="0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8648013" y="3000924"/>
            <a:ext cx="102374" cy="11388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cs typeface="Nirmala UI" panose="020B0502040204020203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Nirmala UI" panose="020B0502040204020203" pitchFamily="34" charset="0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Nirmala UI" panose="020B0502040204020203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8480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Nirmala UI" panose="020B0502040204020203" pitchFamily="34" charset="0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Nirmala UI" panose="020B0502040204020203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46037" y="233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Nirmala UI" panose="020B0502040204020203" pitchFamily="34" charset="0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Nirmala UI" panose="020B0502040204020203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636658" y="0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Nirmala UI" panose="020B0502040204020203" pitchFamily="34" charset="0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Nirmala UI" panose="020B0502040204020203" pitchFamily="34" charset="0"/>
            </a:endParaRPr>
          </a:p>
        </p:txBody>
      </p:sp>
      <p:sp>
        <p:nvSpPr>
          <p:cNvPr id="32" name="직사각형 1"/>
          <p:cNvSpPr/>
          <p:nvPr/>
        </p:nvSpPr>
        <p:spPr>
          <a:xfrm>
            <a:off x="1314185" y="0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ea typeface="나눔고딕" panose="020D0604000000000000" pitchFamily="50" charset="-127"/>
              <a:cs typeface="Nirmala UI" panose="020B0502040204020203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87126" y="24064"/>
            <a:ext cx="135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ExtraBold" panose="020D0904000000000000" pitchFamily="50" charset="-127"/>
                <a:cs typeface="Nirmala UI" panose="020B0502040204020203" pitchFamily="34" charset="0"/>
              </a:rPr>
              <a:t>SUBJECT OF ANALYSIS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ExtraBold" panose="020D0904000000000000" pitchFamily="50" charset="-127"/>
              <a:cs typeface="Nirmala UI" panose="020B0502040204020203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55865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Principal Areas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2560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486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45297"/>
          <a:stretch/>
        </p:blipFill>
        <p:spPr bwMode="auto">
          <a:xfrm>
            <a:off x="508000" y="1191202"/>
            <a:ext cx="5332500" cy="50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6172120" y="2381671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  <a:ea typeface="나눔고딕" panose="020D0604000000000000" pitchFamily="50" charset="-127"/>
              </a:rPr>
              <a:t>Seoul City</a:t>
            </a:r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34020" y="3705192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  <a:ea typeface="나눔고딕" panose="020D0604000000000000" pitchFamily="50" charset="-127"/>
              </a:rPr>
              <a:t>1,774,618</a:t>
            </a:r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84821" y="5089817"/>
            <a:ext cx="160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  <a:ea typeface="나눔고딕" panose="020D0604000000000000" pitchFamily="50" charset="-127"/>
              </a:rPr>
              <a:t>1,560</a:t>
            </a:r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145517" y="3065524"/>
            <a:ext cx="24256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+mj-lt"/>
                <a:ea typeface="나눔고딕 ExtraBold" panose="020D0904000000000000" pitchFamily="50" charset="-127"/>
              </a:rPr>
              <a:t>NUMBER OF </a:t>
            </a:r>
          </a:p>
          <a:p>
            <a:r>
              <a:rPr lang="en-US" altLang="ko-KR" b="1" dirty="0">
                <a:latin typeface="+mj-lt"/>
                <a:ea typeface="나눔고딕 ExtraBold" panose="020D0904000000000000" pitchFamily="50" charset="-127"/>
              </a:rPr>
              <a:t>ANALYSIS SUBJECTS</a:t>
            </a:r>
            <a:endParaRPr lang="ko-KR" altLang="en-US" b="1" dirty="0"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996290" y="2020236"/>
            <a:ext cx="18878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atin typeface="+mj-lt"/>
                <a:ea typeface="나눔고딕 ExtraBold" panose="020D0904000000000000" pitchFamily="50" charset="-127"/>
              </a:rPr>
              <a:t>TARGET AREA</a:t>
            </a:r>
            <a:endParaRPr lang="ko-KR" altLang="en-US" sz="2000" b="1" dirty="0"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74975" y="4438687"/>
            <a:ext cx="19543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+mj-lt"/>
                <a:ea typeface="나눔고딕 ExtraBold" panose="020D0904000000000000" pitchFamily="50" charset="-127"/>
              </a:rPr>
              <a:t>NUMBER OF </a:t>
            </a:r>
          </a:p>
          <a:p>
            <a:r>
              <a:rPr lang="en-US" altLang="ko-KR" b="1" dirty="0">
                <a:latin typeface="+mj-lt"/>
                <a:ea typeface="나눔고딕 ExtraBold" panose="020D0904000000000000" pitchFamily="50" charset="-127"/>
              </a:rPr>
              <a:t>TARGET POINTS</a:t>
            </a:r>
            <a:endParaRPr lang="ko-KR" altLang="en-US" b="1" dirty="0"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0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Nirmala UI" panose="020B0502040204020203" pitchFamily="34" charset="0"/>
              </a:rPr>
              <a:t>Goal of Analysis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Nirmala UI" panose="020B0502040204020203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848000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Nirmala UI" panose="020B0502040204020203" pitchFamily="34" charset="0"/>
              </a:rPr>
              <a:t>Applications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Nirmala UI" panose="020B0502040204020203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46037" y="233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Nirmala UI" panose="020B0502040204020203" pitchFamily="34" charset="0"/>
              </a:rPr>
              <a:t>Analysis Process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Nirmala UI" panose="020B0502040204020203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636658" y="0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Nirmala UI" panose="020B0502040204020203" pitchFamily="34" charset="0"/>
              </a:rPr>
              <a:t>Analysis Software</a:t>
            </a:r>
            <a:endParaRPr lang="ko-KR" altLang="en-US" sz="14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Nirmala UI" panose="020B0502040204020203" pitchFamily="34" charset="0"/>
            </a:endParaRPr>
          </a:p>
        </p:txBody>
      </p:sp>
      <p:sp>
        <p:nvSpPr>
          <p:cNvPr id="28" name="직사각형 1"/>
          <p:cNvSpPr/>
          <p:nvPr/>
        </p:nvSpPr>
        <p:spPr>
          <a:xfrm>
            <a:off x="1314185" y="0"/>
            <a:ext cx="1326113" cy="816863"/>
          </a:xfrm>
          <a:custGeom>
            <a:avLst/>
            <a:gdLst>
              <a:gd name="connsiteX0" fmla="*/ 0 w 1310400"/>
              <a:gd name="connsiteY0" fmla="*/ 0 h 540000"/>
              <a:gd name="connsiteX1" fmla="*/ 1310400 w 1310400"/>
              <a:gd name="connsiteY1" fmla="*/ 0 h 540000"/>
              <a:gd name="connsiteX2" fmla="*/ 1310400 w 1310400"/>
              <a:gd name="connsiteY2" fmla="*/ 540000 h 540000"/>
              <a:gd name="connsiteX3" fmla="*/ 0 w 1310400"/>
              <a:gd name="connsiteY3" fmla="*/ 540000 h 540000"/>
              <a:gd name="connsiteX4" fmla="*/ 0 w 1310400"/>
              <a:gd name="connsiteY4" fmla="*/ 0 h 540000"/>
              <a:gd name="connsiteX0" fmla="*/ 0 w 1310400"/>
              <a:gd name="connsiteY0" fmla="*/ 0 h 541867"/>
              <a:gd name="connsiteX1" fmla="*/ 1310400 w 1310400"/>
              <a:gd name="connsiteY1" fmla="*/ 0 h 541867"/>
              <a:gd name="connsiteX2" fmla="*/ 1310400 w 1310400"/>
              <a:gd name="connsiteY2" fmla="*/ 540000 h 541867"/>
              <a:gd name="connsiteX3" fmla="*/ 654756 w 1310400"/>
              <a:gd name="connsiteY3" fmla="*/ 541867 h 541867"/>
              <a:gd name="connsiteX4" fmla="*/ 0 w 1310400"/>
              <a:gd name="connsiteY4" fmla="*/ 540000 h 541867"/>
              <a:gd name="connsiteX5" fmla="*/ 0 w 1310400"/>
              <a:gd name="connsiteY5" fmla="*/ 0 h 541867"/>
              <a:gd name="connsiteX0" fmla="*/ 0 w 1310400"/>
              <a:gd name="connsiteY0" fmla="*/ 0 h 824089"/>
              <a:gd name="connsiteX1" fmla="*/ 1310400 w 1310400"/>
              <a:gd name="connsiteY1" fmla="*/ 0 h 824089"/>
              <a:gd name="connsiteX2" fmla="*/ 1310400 w 1310400"/>
              <a:gd name="connsiteY2" fmla="*/ 540000 h 824089"/>
              <a:gd name="connsiteX3" fmla="*/ 688623 w 1310400"/>
              <a:gd name="connsiteY3" fmla="*/ 824089 h 824089"/>
              <a:gd name="connsiteX4" fmla="*/ 0 w 1310400"/>
              <a:gd name="connsiteY4" fmla="*/ 540000 h 824089"/>
              <a:gd name="connsiteX5" fmla="*/ 0 w 1310400"/>
              <a:gd name="connsiteY5" fmla="*/ 0 h 824089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88623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  <a:gd name="connsiteX0" fmla="*/ 0 w 1310400"/>
              <a:gd name="connsiteY0" fmla="*/ 0 h 755415"/>
              <a:gd name="connsiteX1" fmla="*/ 1310400 w 1310400"/>
              <a:gd name="connsiteY1" fmla="*/ 0 h 755415"/>
              <a:gd name="connsiteX2" fmla="*/ 1310400 w 1310400"/>
              <a:gd name="connsiteY2" fmla="*/ 540000 h 755415"/>
              <a:gd name="connsiteX3" fmla="*/ 666045 w 1310400"/>
              <a:gd name="connsiteY3" fmla="*/ 755415 h 755415"/>
              <a:gd name="connsiteX4" fmla="*/ 0 w 1310400"/>
              <a:gd name="connsiteY4" fmla="*/ 540000 h 755415"/>
              <a:gd name="connsiteX5" fmla="*/ 0 w 1310400"/>
              <a:gd name="connsiteY5" fmla="*/ 0 h 75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00" h="755415">
                <a:moveTo>
                  <a:pt x="0" y="0"/>
                </a:moveTo>
                <a:lnTo>
                  <a:pt x="1310400" y="0"/>
                </a:lnTo>
                <a:lnTo>
                  <a:pt x="1310400" y="540000"/>
                </a:lnTo>
                <a:lnTo>
                  <a:pt x="666045" y="755415"/>
                </a:lnTo>
                <a:lnTo>
                  <a:pt x="0" y="54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ea typeface="나눔고딕" panose="020D0604000000000000" pitchFamily="50" charset="-127"/>
              <a:cs typeface="Nirmala UI" panose="020B05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87126" y="24064"/>
            <a:ext cx="135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 ExtraBold" panose="020D0904000000000000" pitchFamily="50" charset="-127"/>
                <a:cs typeface="Nirmala UI" panose="020B0502040204020203" pitchFamily="34" charset="0"/>
              </a:rPr>
              <a:t>SUBJECT OF ANALYSIS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 ExtraBold" panose="020D0904000000000000" pitchFamily="50" charset="-127"/>
              <a:cs typeface="Nirmala UI" panose="020B0502040204020203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558659" y="1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Principal Areas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256001" y="4326"/>
            <a:ext cx="1296000" cy="558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lt"/>
                <a:ea typeface="나눔고딕 Light" panose="020D0904000000000000" pitchFamily="50" charset="-127"/>
                <a:cs typeface="Khmer UI" panose="020B0502040204020203" pitchFamily="34" charset="0"/>
              </a:rPr>
              <a:t>Analysis Spatial Density of Foreign Tourists in Seoul City</a:t>
            </a:r>
            <a:endParaRPr lang="ko-KR" altLang="en-US" sz="900" dirty="0">
              <a:solidFill>
                <a:schemeClr val="tx1"/>
              </a:solidFill>
              <a:latin typeface="+mj-lt"/>
              <a:ea typeface="나눔고딕 Light" panose="020D0904000000000000" pitchFamily="50" charset="-127"/>
              <a:cs typeface="Khmer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252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021_민트옐로">
      <a:dk1>
        <a:sysClr val="windowText" lastClr="000000"/>
      </a:dk1>
      <a:lt1>
        <a:sysClr val="window" lastClr="FFFFFF"/>
      </a:lt1>
      <a:dk2>
        <a:srgbClr val="7B7B7B"/>
      </a:dk2>
      <a:lt2>
        <a:srgbClr val="E7E6E6"/>
      </a:lt2>
      <a:accent1>
        <a:srgbClr val="3F5059"/>
      </a:accent1>
      <a:accent2>
        <a:srgbClr val="8C7E7B"/>
      </a:accent2>
      <a:accent3>
        <a:srgbClr val="96BEBD"/>
      </a:accent3>
      <a:accent4>
        <a:srgbClr val="D8E4DC"/>
      </a:accent4>
      <a:accent5>
        <a:srgbClr val="F1BF7D"/>
      </a:accent5>
      <a:accent6>
        <a:srgbClr val="757070"/>
      </a:accent6>
      <a:hlink>
        <a:srgbClr val="3A3838"/>
      </a:hlink>
      <a:folHlink>
        <a:srgbClr val="3A3838"/>
      </a:folHlink>
    </a:clrScheme>
    <a:fontScheme name="사용자 지정 5">
      <a:majorFont>
        <a:latin typeface="Calibri Light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1008</TotalTime>
  <Words>1871</Words>
  <Application>Microsoft Macintosh PowerPoint</Application>
  <PresentationFormat>On-screen Show (4:3)</PresentationFormat>
  <Paragraphs>913</Paragraphs>
  <Slides>49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맑은 고딕</vt:lpstr>
      <vt:lpstr>나눔고딕</vt:lpstr>
      <vt:lpstr>Arial</vt:lpstr>
      <vt:lpstr>Calibri</vt:lpstr>
      <vt:lpstr>Calibri Light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KimAngelica</cp:lastModifiedBy>
  <cp:revision>45</cp:revision>
  <dcterms:created xsi:type="dcterms:W3CDTF">2015-01-18T23:47:45Z</dcterms:created>
  <dcterms:modified xsi:type="dcterms:W3CDTF">2021-01-15T07:25:16Z</dcterms:modified>
</cp:coreProperties>
</file>